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37"/>
  </p:notesMasterIdLst>
  <p:sldIdLst>
    <p:sldId id="271" r:id="rId2"/>
    <p:sldId id="257" r:id="rId3"/>
    <p:sldId id="335" r:id="rId4"/>
    <p:sldId id="337" r:id="rId5"/>
    <p:sldId id="282" r:id="rId6"/>
    <p:sldId id="277" r:id="rId7"/>
    <p:sldId id="273" r:id="rId8"/>
    <p:sldId id="283" r:id="rId9"/>
    <p:sldId id="338" r:id="rId10"/>
    <p:sldId id="276" r:id="rId11"/>
    <p:sldId id="339" r:id="rId12"/>
    <p:sldId id="280" r:id="rId13"/>
    <p:sldId id="284" r:id="rId14"/>
    <p:sldId id="285" r:id="rId15"/>
    <p:sldId id="302" r:id="rId16"/>
    <p:sldId id="356" r:id="rId17"/>
    <p:sldId id="355" r:id="rId18"/>
    <p:sldId id="340" r:id="rId19"/>
    <p:sldId id="341" r:id="rId20"/>
    <p:sldId id="320" r:id="rId21"/>
    <p:sldId id="342" r:id="rId22"/>
    <p:sldId id="354" r:id="rId23"/>
    <p:sldId id="343" r:id="rId24"/>
    <p:sldId id="349" r:id="rId25"/>
    <p:sldId id="351" r:id="rId26"/>
    <p:sldId id="352" r:id="rId27"/>
    <p:sldId id="344" r:id="rId28"/>
    <p:sldId id="345" r:id="rId29"/>
    <p:sldId id="346" r:id="rId30"/>
    <p:sldId id="347" r:id="rId31"/>
    <p:sldId id="350" r:id="rId32"/>
    <p:sldId id="353" r:id="rId33"/>
    <p:sldId id="267" r:id="rId34"/>
    <p:sldId id="334" r:id="rId35"/>
    <p:sldId id="333" r:id="rId36"/>
  </p:sldIdLst>
  <p:sldSz cx="12192000" cy="6858000"/>
  <p:notesSz cx="6858000" cy="9144000"/>
  <p:embeddedFontLst>
    <p:embeddedFont>
      <p:font typeface="나눔스퀘어_ac Bold" panose="020B0600000101010101" pitchFamily="50" charset="-127"/>
      <p:bold r:id="rId38"/>
    </p:embeddedFont>
    <p:embeddedFont>
      <p:font typeface="나눔스퀘어_ac ExtraBold" panose="020B0600000101010101" pitchFamily="50" charset="-127"/>
      <p:bold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85B"/>
    <a:srgbClr val="FFC100"/>
    <a:srgbClr val="C198E0"/>
    <a:srgbClr val="000000"/>
    <a:srgbClr val="FFE699"/>
    <a:srgbClr val="DFC9EF"/>
    <a:srgbClr val="F5C437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38" autoAdjust="0"/>
    <p:restoredTop sz="95285" autoAdjust="0"/>
  </p:normalViewPr>
  <p:slideViewPr>
    <p:cSldViewPr snapToGrid="0" showGuides="1">
      <p:cViewPr>
        <p:scale>
          <a:sx n="75" d="100"/>
          <a:sy n="75" d="100"/>
        </p:scale>
        <p:origin x="62" y="11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082AC-EE96-40D1-81B7-79F63DD134F1}" type="datetimeFigureOut">
              <a:rPr lang="ko-KR" altLang="en-US" smtClean="0"/>
              <a:t>2020-08-23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466637-D10D-4E29-B885-97C19847FF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89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교통 공공데이터를 활용한 </a:t>
            </a:r>
            <a:r>
              <a:rPr lang="ko-KR" altLang="en-US" dirty="0" err="1"/>
              <a:t>스쿨존</a:t>
            </a:r>
            <a:r>
              <a:rPr lang="ko-KR" altLang="en-US" dirty="0"/>
              <a:t> 개선방향에 대한 발표를 시작하겠습니다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School Zone</a:t>
            </a:r>
            <a:r>
              <a:rPr lang="ko-KR" altLang="en-US" dirty="0"/>
              <a:t>의 </a:t>
            </a:r>
            <a:r>
              <a:rPr lang="en-US" altLang="ko-KR" dirty="0" err="1"/>
              <a:t>SZ</a:t>
            </a:r>
            <a:r>
              <a:rPr lang="ko-KR" altLang="en-US" dirty="0"/>
              <a:t>를 따와 </a:t>
            </a:r>
            <a:r>
              <a:rPr lang="en-US" altLang="ko-KR" dirty="0" err="1"/>
              <a:t>SZ</a:t>
            </a:r>
            <a:r>
              <a:rPr lang="en-US" altLang="ko-KR" dirty="0"/>
              <a:t> </a:t>
            </a:r>
            <a:r>
              <a:rPr lang="ko-KR" altLang="en-US" dirty="0" err="1"/>
              <a:t>워너비</a:t>
            </a:r>
            <a:r>
              <a:rPr lang="ko-KR" altLang="en-US" dirty="0"/>
              <a:t> 프로젝트입니다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6A0-153E-43BC-9E14-A3E33B6814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726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CSV</a:t>
            </a:r>
            <a:r>
              <a:rPr lang="ko-KR" altLang="en-US" dirty="0"/>
              <a:t>파일로 만든 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66637-D10D-4E29-B885-97C19847FF1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33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6A0-153E-43BC-9E14-A3E33B68146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257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6A0-153E-43BC-9E14-A3E33B68146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09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6A0-153E-43BC-9E14-A3E33B68146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1603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설정한 값들로 </a:t>
            </a:r>
            <a:r>
              <a:rPr lang="ko-KR" altLang="en-US" dirty="0" err="1"/>
              <a:t>랜덤포레스트</a:t>
            </a:r>
            <a:r>
              <a:rPr lang="en-US" altLang="ko-KR" dirty="0"/>
              <a:t>, </a:t>
            </a:r>
            <a:r>
              <a:rPr lang="ko-KR" altLang="en-US" dirty="0" err="1"/>
              <a:t>디시젼트리</a:t>
            </a:r>
            <a:r>
              <a:rPr lang="en-US" altLang="ko-KR" dirty="0"/>
              <a:t>, </a:t>
            </a:r>
            <a:r>
              <a:rPr lang="en-US" altLang="ko-KR" dirty="0" err="1"/>
              <a:t>SVM</a:t>
            </a:r>
            <a:r>
              <a:rPr lang="ko-KR" altLang="en-US" dirty="0"/>
              <a:t>세가지 모델에 다양한 비율로 </a:t>
            </a:r>
          </a:p>
          <a:p>
            <a:r>
              <a:rPr lang="en-US" altLang="ko-KR" dirty="0" err="1"/>
              <a:t>Train,Test</a:t>
            </a:r>
            <a:r>
              <a:rPr lang="en-US" altLang="ko-KR" dirty="0"/>
              <a:t> data</a:t>
            </a:r>
            <a:r>
              <a:rPr lang="ko-KR" altLang="en-US" dirty="0"/>
              <a:t>를 </a:t>
            </a:r>
            <a:r>
              <a:rPr lang="ko-KR" altLang="en-US" dirty="0" err="1"/>
              <a:t>분리하여보고</a:t>
            </a:r>
            <a:r>
              <a:rPr lang="en-US" altLang="ko-KR" dirty="0"/>
              <a:t>, Max depth</a:t>
            </a:r>
            <a:r>
              <a:rPr lang="ko-KR" altLang="en-US" dirty="0"/>
              <a:t>값들을 변경하며 다양하게 테스트해본 결과입니다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이에따른</a:t>
            </a:r>
            <a:r>
              <a:rPr lang="ko-KR" altLang="en-US" dirty="0"/>
              <a:t> 결과로 </a:t>
            </a:r>
            <a:r>
              <a:rPr lang="en-US" altLang="ko-KR" dirty="0"/>
              <a:t>Test data </a:t>
            </a:r>
            <a:r>
              <a:rPr lang="ko-KR" altLang="en-US" dirty="0"/>
              <a:t>정확도가 가장 높은 </a:t>
            </a:r>
            <a:r>
              <a:rPr lang="en-US" altLang="ko-KR" dirty="0"/>
              <a:t>8:2</a:t>
            </a:r>
            <a:r>
              <a:rPr lang="ko-KR" altLang="en-US" dirty="0"/>
              <a:t>로 나눈 의사결정나무로 최종 모델을 결정했습니다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6A0-153E-43BC-9E14-A3E33B68146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7688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6A0-153E-43BC-9E14-A3E33B68146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007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6A0-153E-43BC-9E14-A3E33B68146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0167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6A0-153E-43BC-9E14-A3E33B68146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078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스쿨존</a:t>
            </a:r>
            <a:r>
              <a:rPr lang="ko-KR" altLang="en-US" dirty="0"/>
              <a:t> 데이터를 활용하여 위험도를 분석하고</a:t>
            </a:r>
            <a:r>
              <a:rPr lang="en-US" altLang="ko-KR" dirty="0"/>
              <a:t>, </a:t>
            </a:r>
            <a:r>
              <a:rPr lang="en-US" altLang="ko-KR" dirty="0" err="1"/>
              <a:t>cctv</a:t>
            </a:r>
            <a:r>
              <a:rPr lang="en-US" altLang="ko-KR" dirty="0"/>
              <a:t> </a:t>
            </a:r>
            <a:r>
              <a:rPr lang="ko-KR" altLang="en-US" dirty="0"/>
              <a:t>위치를 파악하여 위험지역에 따른 </a:t>
            </a:r>
            <a:r>
              <a:rPr lang="en-US" altLang="ko-KR" dirty="0" err="1"/>
              <a:t>cctv</a:t>
            </a:r>
            <a:r>
              <a:rPr lang="ko-KR" altLang="en-US" dirty="0"/>
              <a:t>현황을 </a:t>
            </a:r>
            <a:r>
              <a:rPr lang="ko-KR" altLang="en-US" dirty="0" err="1"/>
              <a:t>시각화하였다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6A0-153E-43BC-9E14-A3E33B68146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5638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스쿨존</a:t>
            </a:r>
            <a:r>
              <a:rPr lang="ko-KR" altLang="en-US" dirty="0"/>
              <a:t> 데이터를 활용하여 위험도를 분석하고</a:t>
            </a:r>
            <a:r>
              <a:rPr lang="en-US" altLang="ko-KR" dirty="0"/>
              <a:t>, </a:t>
            </a:r>
            <a:r>
              <a:rPr lang="en-US" altLang="ko-KR" dirty="0" err="1"/>
              <a:t>cctv</a:t>
            </a:r>
            <a:r>
              <a:rPr lang="en-US" altLang="ko-KR" dirty="0"/>
              <a:t> </a:t>
            </a:r>
            <a:r>
              <a:rPr lang="ko-KR" altLang="en-US" dirty="0"/>
              <a:t>위치를 파악하여 위험지역에 따른 </a:t>
            </a:r>
            <a:r>
              <a:rPr lang="en-US" altLang="ko-KR" dirty="0" err="1"/>
              <a:t>cctv</a:t>
            </a:r>
            <a:r>
              <a:rPr lang="ko-KR" altLang="en-US" dirty="0"/>
              <a:t>현황을 </a:t>
            </a:r>
            <a:r>
              <a:rPr lang="ko-KR" altLang="en-US" dirty="0" err="1"/>
              <a:t>시각화하였다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6A0-153E-43BC-9E14-A3E33B68146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103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66637-D10D-4E29-B885-97C19847FF1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3363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스쿨존</a:t>
            </a:r>
            <a:r>
              <a:rPr lang="ko-KR" altLang="en-US" dirty="0"/>
              <a:t> 데이터를 활용하여 위험도를 분석하고</a:t>
            </a:r>
            <a:r>
              <a:rPr lang="en-US" altLang="ko-KR" dirty="0"/>
              <a:t>, </a:t>
            </a:r>
            <a:r>
              <a:rPr lang="en-US" altLang="ko-KR" dirty="0" err="1"/>
              <a:t>cctv</a:t>
            </a:r>
            <a:r>
              <a:rPr lang="en-US" altLang="ko-KR" dirty="0"/>
              <a:t> </a:t>
            </a:r>
            <a:r>
              <a:rPr lang="ko-KR" altLang="en-US" dirty="0"/>
              <a:t>위치를 파악하여 위험지역에 따른 </a:t>
            </a:r>
            <a:r>
              <a:rPr lang="en-US" altLang="ko-KR" dirty="0" err="1"/>
              <a:t>cctv</a:t>
            </a:r>
            <a:r>
              <a:rPr lang="ko-KR" altLang="en-US" dirty="0"/>
              <a:t>현황을 </a:t>
            </a:r>
            <a:r>
              <a:rPr lang="ko-KR" altLang="en-US" dirty="0" err="1"/>
              <a:t>시각화하였다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6A0-153E-43BC-9E14-A3E33B68146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8820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6A0-153E-43BC-9E14-A3E33B68146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4776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스쿨존</a:t>
            </a:r>
            <a:r>
              <a:rPr lang="ko-KR" altLang="en-US" dirty="0"/>
              <a:t> 데이터를 활용하여 위험도를 분석하고</a:t>
            </a:r>
            <a:r>
              <a:rPr lang="en-US" altLang="ko-KR" dirty="0"/>
              <a:t>, </a:t>
            </a:r>
            <a:r>
              <a:rPr lang="en-US" altLang="ko-KR" dirty="0" err="1"/>
              <a:t>cctv</a:t>
            </a:r>
            <a:r>
              <a:rPr lang="en-US" altLang="ko-KR" dirty="0"/>
              <a:t> </a:t>
            </a:r>
            <a:r>
              <a:rPr lang="ko-KR" altLang="en-US" dirty="0"/>
              <a:t>위치를 파악하여 위험지역에 따른 </a:t>
            </a:r>
            <a:r>
              <a:rPr lang="en-US" altLang="ko-KR" dirty="0" err="1"/>
              <a:t>cctv</a:t>
            </a:r>
            <a:r>
              <a:rPr lang="ko-KR" altLang="en-US" dirty="0"/>
              <a:t>현황을 </a:t>
            </a:r>
            <a:r>
              <a:rPr lang="ko-KR" altLang="en-US" dirty="0" err="1"/>
              <a:t>시각화하였다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6A0-153E-43BC-9E14-A3E33B68146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7158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66637-D10D-4E29-B885-97C19847FF1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2851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6A0-153E-43BC-9E14-A3E33B68146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801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6A0-153E-43BC-9E14-A3E33B68146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410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6A0-153E-43BC-9E14-A3E33B68146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979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이러이러한 사고들이 </a:t>
            </a:r>
            <a:r>
              <a:rPr lang="ko-KR" altLang="en-US" dirty="0" err="1"/>
              <a:t>스쿨존내에</a:t>
            </a:r>
            <a:r>
              <a:rPr lang="ko-KR" altLang="en-US" dirty="0"/>
              <a:t> 일어났습니다</a:t>
            </a:r>
            <a:r>
              <a:rPr lang="en-US" altLang="ko-KR" dirty="0"/>
              <a:t>. </a:t>
            </a:r>
            <a:r>
              <a:rPr lang="ko-KR" altLang="en-US" dirty="0"/>
              <a:t>위법을 저지른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66637-D10D-4E29-B885-97C19847FF1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590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민식이법이</a:t>
            </a:r>
            <a:r>
              <a:rPr lang="ko-KR" altLang="en-US" dirty="0"/>
              <a:t> </a:t>
            </a:r>
            <a:r>
              <a:rPr lang="ko-KR" altLang="en-US" dirty="0" err="1"/>
              <a:t>생긴이후</a:t>
            </a:r>
            <a:r>
              <a:rPr lang="ko-KR" altLang="en-US" dirty="0"/>
              <a:t> 코로나때문에 교통사고 수와 부상수는 </a:t>
            </a:r>
            <a:r>
              <a:rPr lang="ko-KR" altLang="en-US" dirty="0" err="1"/>
              <a:t>줄어든것같지만</a:t>
            </a:r>
            <a:r>
              <a:rPr lang="ko-KR" altLang="en-US" dirty="0"/>
              <a:t> 속도위반 단속 수 는 그대로다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66637-D10D-4E29-B885-97C19847FF1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49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66637-D10D-4E29-B885-97C19847FF1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97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서울열린데이터광장에서</a:t>
            </a:r>
            <a:r>
              <a:rPr lang="ko-KR" altLang="en-US" dirty="0"/>
              <a:t> 서울시 교통사고 현황 통계를 받아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66637-D10D-4E29-B885-97C19847FF1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961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서울시 교통사고 현황을 분석해보다가 강남구 지역의 교통사고가 많이 발생하고 있다는 것을 확인하였다</a:t>
            </a:r>
            <a:endParaRPr lang="en-US" altLang="ko-KR" dirty="0"/>
          </a:p>
          <a:p>
            <a:r>
              <a:rPr lang="ko-KR" altLang="en-US" dirty="0"/>
              <a:t>그래서 강남구를 기준으로 </a:t>
            </a:r>
            <a:r>
              <a:rPr lang="ko-KR" altLang="en-US" dirty="0" err="1"/>
              <a:t>스쿨존</a:t>
            </a:r>
            <a:r>
              <a:rPr lang="ko-KR" altLang="en-US" dirty="0"/>
              <a:t> 교통사고를 예측하는 모델을 개발하려고 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66637-D10D-4E29-B885-97C19847FF1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902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교통사고에 영향을 미치는 데이터들을 처리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66637-D10D-4E29-B885-97C19847FF1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789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교통사고에 영향을 미치는 데이터들을 처리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66637-D10D-4E29-B885-97C19847FF1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95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CA5AF-A583-4A2B-8DE7-92F155FA0DE9}" type="datetime1">
              <a:rPr lang="ko-KR" altLang="en-US" smtClean="0"/>
              <a:t>2020-08-23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D7D0-4D7D-4F06-98EB-25855F1C5F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857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F5884-394D-4FF6-816F-B61F0A759FE5}" type="datetime1">
              <a:rPr lang="ko-KR" altLang="en-US" smtClean="0"/>
              <a:t>2020-08-23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D7D0-4D7D-4F06-98EB-25855F1C5F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860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34AE3-84CF-4048-AAA8-B30AC4AC1879}" type="datetime1">
              <a:rPr lang="ko-KR" altLang="en-US" smtClean="0"/>
              <a:t>2020-08-23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D7D0-4D7D-4F06-98EB-25855F1C5F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447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0E7FF-3257-469D-A2E7-38178CCFB80B}" type="datetime1">
              <a:rPr lang="ko-KR" altLang="en-US" smtClean="0"/>
              <a:t>2020-08-23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D7D0-4D7D-4F06-98EB-25855F1C5F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334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B807C-3D33-4E70-A9A4-6EE92F8FC1B1}" type="datetime1">
              <a:rPr lang="ko-KR" altLang="en-US" smtClean="0"/>
              <a:t>2020-08-23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D7D0-4D7D-4F06-98EB-25855F1C5F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928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29F86-E559-4BDA-A4DD-5988FCA7DFC1}" type="datetime1">
              <a:rPr lang="ko-KR" altLang="en-US" smtClean="0"/>
              <a:t>2020-08-23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D7D0-4D7D-4F06-98EB-25855F1C5F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746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CD16-A18A-4070-8A37-B724C9D85F8A}" type="datetime1">
              <a:rPr lang="ko-KR" altLang="en-US" smtClean="0"/>
              <a:t>2020-08-23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D7D0-4D7D-4F06-98EB-25855F1C5F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352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064D0-775C-49E9-B291-2653925F3411}" type="datetime1">
              <a:rPr lang="ko-KR" altLang="en-US" smtClean="0"/>
              <a:t>2020-08-23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D7D0-4D7D-4F06-98EB-25855F1C5F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71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DB082-B165-4D37-98D0-BD9398A1E483}" type="datetime1">
              <a:rPr lang="ko-KR" altLang="en-US" smtClean="0"/>
              <a:t>2020-08-23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D7D0-4D7D-4F06-98EB-25855F1C5F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022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76670"/>
            <a:ext cx="2743200" cy="365125"/>
          </a:xfrm>
        </p:spPr>
        <p:txBody>
          <a:bodyPr/>
          <a:lstStyle/>
          <a:p>
            <a:fld id="{21B8FF6C-D75A-412E-9CB0-1ED754456DAF}" type="datetime1">
              <a:rPr lang="ko-KR" altLang="en-US" smtClean="0"/>
              <a:t>2020-08-23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76670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7" name="Picture 2" descr="ICT 콕 &gt; 소개 | ICT COC">
            <a:extLst>
              <a:ext uri="{FF2B5EF4-FFF2-40B4-BE49-F238E27FC236}">
                <a16:creationId xmlns:a16="http://schemas.microsoft.com/office/drawing/2014/main" id="{590AE62F-3310-4191-B86E-B2F3D04A01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674" y="198793"/>
            <a:ext cx="914206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6A3D0E1-3072-45B3-B964-F3E78D22D234}"/>
              </a:ext>
            </a:extLst>
          </p:cNvPr>
          <p:cNvGrpSpPr/>
          <p:nvPr userDrawn="1"/>
        </p:nvGrpSpPr>
        <p:grpSpPr>
          <a:xfrm>
            <a:off x="-17434" y="6676623"/>
            <a:ext cx="12192000" cy="166398"/>
            <a:chOff x="68580" y="6625823"/>
            <a:chExt cx="12066270" cy="16639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EF4562A-978C-4CB9-BF08-888D3ED45944}"/>
                </a:ext>
              </a:extLst>
            </p:cNvPr>
            <p:cNvSpPr/>
            <p:nvPr userDrawn="1"/>
          </p:nvSpPr>
          <p:spPr>
            <a:xfrm>
              <a:off x="68580" y="6625823"/>
              <a:ext cx="12066270" cy="16639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9DE0331C-EC14-4D1A-A5A7-3453C224B49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9065" y="6706235"/>
              <a:ext cx="146685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B09D337-6991-48B1-9D09-DE3FF4F23B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77240" y="6706235"/>
              <a:ext cx="146685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32AFCC6-1C61-4357-8CD8-44EC1247B7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92555" y="6706235"/>
              <a:ext cx="146685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F610ED2-2EE5-4ED9-BB1B-349213567AA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019300" y="6706235"/>
              <a:ext cx="146685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BF4E0FC-11DB-4CBB-A542-8F1C2FAD0DF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57475" y="6706235"/>
              <a:ext cx="146685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F46157B-E7C0-45EE-B3B5-31137596B7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08985" y="6706235"/>
              <a:ext cx="146685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74FAC9E-AF66-4F7E-83D8-C0ED73B437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37635" y="6706235"/>
              <a:ext cx="146685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A8C0C535-1993-4591-83F9-5B65D5488BF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575810" y="6706235"/>
              <a:ext cx="146685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8A97211-E943-4EBB-843D-4DB026B9A8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89220" y="6706235"/>
              <a:ext cx="146685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AAAB774-69AD-4881-96AD-44C9136AFB8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837555" y="6706235"/>
              <a:ext cx="146685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B6264CF-B6FB-4EAF-8BE7-19A337BC5E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89065" y="6706235"/>
              <a:ext cx="146685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26EACD54-6FCE-422F-A3CE-4CC1F2C06C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17715" y="6706235"/>
              <a:ext cx="146685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864443D2-32B3-4F4F-B995-995879A82E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755890" y="6706235"/>
              <a:ext cx="146685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017A728-CAB3-4DD2-BD3C-EFB6409CF9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369300" y="6706235"/>
              <a:ext cx="146685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AB86DE7-E269-42D8-AD1E-C9E94BC9AEF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012555" y="6706235"/>
              <a:ext cx="146685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3F4F4355-7E67-4B37-B28A-E4CF3477A39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64065" y="6706235"/>
              <a:ext cx="146685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BA329C55-424F-4349-A6C5-F17B40B1AB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292715" y="6706235"/>
              <a:ext cx="146685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F718A03-72FD-4EC9-8B61-1066CC4A81B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930890" y="6706235"/>
              <a:ext cx="146685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0A764F32-C70A-4C5E-99F5-94C42F09F7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544300" y="6706235"/>
              <a:ext cx="146685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6DFDD30B-3215-414F-AE66-A1237C61EF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42132" y="6180891"/>
            <a:ext cx="455646" cy="595693"/>
          </a:xfrm>
          <a:prstGeom prst="rect">
            <a:avLst/>
          </a:prstGeom>
        </p:spPr>
      </p:pic>
      <p:sp>
        <p:nvSpPr>
          <p:cNvPr id="32" name="슬라이드 번호 개체 틀 3">
            <a:extLst>
              <a:ext uri="{FF2B5EF4-FFF2-40B4-BE49-F238E27FC236}">
                <a16:creationId xmlns:a16="http://schemas.microsoft.com/office/drawing/2014/main" id="{41F50642-E62F-4406-A7FB-A36194FFE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7110" y="6222426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8D843615-3FBD-4666-B7E4-F68D6B9B5A8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직사각형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5C4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212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A533C5-976A-4087-95A5-3DB7B873D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942EE-B0EB-447C-94D6-FE9C7EFC21C9}" type="datetime1">
              <a:rPr lang="ko-KR" altLang="en-US" smtClean="0"/>
              <a:t>2020-08-23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B236954-7164-4470-BA1F-F95AA6FFB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D26CC1-AEE1-40FC-9FDA-D88F468C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D7D0-4D7D-4F06-98EB-25855F1C5F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283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D2A8A-A1EB-4240-AF1F-245F0A57B277}" type="datetime1">
              <a:rPr lang="ko-KR" altLang="en-US" smtClean="0"/>
              <a:t>2020-08-23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D7D0-4D7D-4F06-98EB-25855F1C5F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620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40C6DD-CF1B-4B93-B67D-271CDEC47AC5}" type="datetime1">
              <a:rPr lang="ko-KR" altLang="en-US" smtClean="0"/>
              <a:t>2020-08-23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DCD7D0-4D7D-4F06-98EB-25855F1C5FD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5C4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539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hyperlink" Target="https://news.chosun.com/site/data/html_dir/2020/07/08/2020070803047.html?utm_source=naver&amp;utm_medium=original&amp;utm_campaign=news" TargetMode="External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표지판, 실외, 텍스트, 거리이(가) 표시된 사진&#10;&#10;자동 생성된 설명">
            <a:extLst>
              <a:ext uri="{FF2B5EF4-FFF2-40B4-BE49-F238E27FC236}">
                <a16:creationId xmlns:a16="http://schemas.microsoft.com/office/drawing/2014/main" id="{A523F96B-14E3-4D4F-8B4B-1DCEC64103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E3CB4A9-AA89-4AAC-A812-28EAB849B05C}"/>
              </a:ext>
            </a:extLst>
          </p:cNvPr>
          <p:cNvSpPr/>
          <p:nvPr/>
        </p:nvSpPr>
        <p:spPr>
          <a:xfrm>
            <a:off x="0" y="0"/>
            <a:ext cx="6697884" cy="6857999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72000">
                <a:srgbClr val="000000">
                  <a:alpha val="39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48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AA925FE-2AAA-4103-B497-E9C08412BCCE}"/>
              </a:ext>
            </a:extLst>
          </p:cNvPr>
          <p:cNvGrpSpPr/>
          <p:nvPr/>
        </p:nvGrpSpPr>
        <p:grpSpPr>
          <a:xfrm>
            <a:off x="206613" y="6019885"/>
            <a:ext cx="2012089" cy="633265"/>
            <a:chOff x="9633727" y="5915522"/>
            <a:chExt cx="2302557" cy="72468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B8E52-3B1A-41D9-8FE3-A72B06E39D0C}"/>
                </a:ext>
              </a:extLst>
            </p:cNvPr>
            <p:cNvSpPr txBox="1"/>
            <p:nvPr/>
          </p:nvSpPr>
          <p:spPr>
            <a:xfrm>
              <a:off x="9633727" y="5915522"/>
              <a:ext cx="2300630" cy="457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0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TEAM </a:t>
              </a:r>
              <a:r>
                <a:rPr lang="ko-KR" altLang="en-US" sz="20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항상 </a:t>
              </a:r>
              <a:r>
                <a:rPr lang="ko-KR" altLang="en-US" sz="2000" b="1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웃조</a:t>
              </a:r>
              <a:endParaRPr lang="ko-KR" alt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2568C4-2698-4C11-B89C-72A6112F514F}"/>
                </a:ext>
              </a:extLst>
            </p:cNvPr>
            <p:cNvSpPr txBox="1"/>
            <p:nvPr/>
          </p:nvSpPr>
          <p:spPr>
            <a:xfrm>
              <a:off x="9633727" y="6323218"/>
              <a:ext cx="2302557" cy="3169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강가영 </a:t>
              </a:r>
              <a:r>
                <a:rPr lang="en-US" altLang="ko-KR" sz="12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sz="12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김서정  김승연  전혜진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0D2B43A-6489-4047-9068-98AACA4235B8}"/>
              </a:ext>
            </a:extLst>
          </p:cNvPr>
          <p:cNvSpPr txBox="1"/>
          <p:nvPr/>
        </p:nvSpPr>
        <p:spPr>
          <a:xfrm>
            <a:off x="416690" y="516235"/>
            <a:ext cx="6377650" cy="2693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200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SZ</a:t>
            </a:r>
            <a:r>
              <a:rPr lang="en-US" altLang="ko-KR" sz="72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Wannabe</a:t>
            </a:r>
          </a:p>
          <a:p>
            <a:endParaRPr lang="en-US" altLang="ko-KR" sz="700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4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교통 공공데이터</a:t>
            </a:r>
            <a:r>
              <a:rPr lang="ko-KR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활용한       </a:t>
            </a:r>
            <a:endParaRPr lang="en-US" altLang="ko-K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40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48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chool</a:t>
            </a:r>
            <a:r>
              <a:rPr lang="en-US" altLang="ko-K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48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Z</a:t>
            </a:r>
            <a:r>
              <a:rPr lang="en-US" altLang="ko-K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one</a:t>
            </a:r>
            <a:r>
              <a:rPr lang="ko-KR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개선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F88E895-A502-44CF-A0E1-3465B3DF58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5C4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ICT 콕 &gt; 소개 | ICT COC">
            <a:extLst>
              <a:ext uri="{FF2B5EF4-FFF2-40B4-BE49-F238E27FC236}">
                <a16:creationId xmlns:a16="http://schemas.microsoft.com/office/drawing/2014/main" id="{9CF12420-3906-4642-ADC0-B97B69A5C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8420" y="213060"/>
            <a:ext cx="1188610" cy="38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858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C6869A-5827-4C2C-8418-E2925270F882}"/>
              </a:ext>
            </a:extLst>
          </p:cNvPr>
          <p:cNvSpPr txBox="1"/>
          <p:nvPr/>
        </p:nvSpPr>
        <p:spPr>
          <a:xfrm>
            <a:off x="341203" y="326340"/>
            <a:ext cx="2015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분석</a:t>
            </a:r>
          </a:p>
        </p:txBody>
      </p:sp>
      <p:sp>
        <p:nvSpPr>
          <p:cNvPr id="5" name="1/2 액자 4">
            <a:extLst>
              <a:ext uri="{FF2B5EF4-FFF2-40B4-BE49-F238E27FC236}">
                <a16:creationId xmlns:a16="http://schemas.microsoft.com/office/drawing/2014/main" id="{D899B2AD-23A2-4ED0-8F90-7823843665C6}"/>
              </a:ext>
            </a:extLst>
          </p:cNvPr>
          <p:cNvSpPr/>
          <p:nvPr/>
        </p:nvSpPr>
        <p:spPr>
          <a:xfrm rot="8100000">
            <a:off x="2291292" y="388021"/>
            <a:ext cx="338300" cy="338300"/>
          </a:xfrm>
          <a:prstGeom prst="halfFrame">
            <a:avLst>
              <a:gd name="adj1" fmla="val 20322"/>
              <a:gd name="adj2" fmla="val 19086"/>
            </a:avLst>
          </a:prstGeom>
          <a:solidFill>
            <a:srgbClr val="F5C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5E05CD-936C-4A4F-A791-D4D36763FA70}"/>
              </a:ext>
            </a:extLst>
          </p:cNvPr>
          <p:cNvSpPr txBox="1"/>
          <p:nvPr/>
        </p:nvSpPr>
        <p:spPr>
          <a:xfrm>
            <a:off x="2872805" y="372505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도로명 기반 교통사고 분석 데이터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9CD55A5A-C0CA-46AB-873C-E253D7FD8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3615-3FBD-4666-B7E4-F68D6B9B5A83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C53BBCD-D9D0-4AFD-B499-95BCDA5F1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18" y="1380155"/>
            <a:ext cx="10875764" cy="4170716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60BBA9-3EFB-4422-80D6-A476C94BC9A7}"/>
              </a:ext>
            </a:extLst>
          </p:cNvPr>
          <p:cNvSpPr txBox="1"/>
          <p:nvPr/>
        </p:nvSpPr>
        <p:spPr>
          <a:xfrm>
            <a:off x="5310331" y="5717371"/>
            <a:ext cx="1521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후 데이터</a:t>
            </a:r>
          </a:p>
        </p:txBody>
      </p:sp>
      <p:pic>
        <p:nvPicPr>
          <p:cNvPr id="17" name="Picture 4" descr="cute car illustration - Google Search | Decoração de festa ...">
            <a:extLst>
              <a:ext uri="{FF2B5EF4-FFF2-40B4-BE49-F238E27FC236}">
                <a16:creationId xmlns:a16="http://schemas.microsoft.com/office/drawing/2014/main" id="{7409A674-60E5-4A7F-8499-4F76C44C1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10381" y="6531660"/>
            <a:ext cx="499499" cy="2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672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00A9FA-E478-4529-A918-5859B1577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3615-3FBD-4666-B7E4-F68D6B9B5A83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CF74AE-5116-42B6-8B2C-DD2A2B8F5238}"/>
              </a:ext>
            </a:extLst>
          </p:cNvPr>
          <p:cNvSpPr txBox="1"/>
          <p:nvPr/>
        </p:nvSpPr>
        <p:spPr>
          <a:xfrm>
            <a:off x="341203" y="326340"/>
            <a:ext cx="2015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분석</a:t>
            </a:r>
          </a:p>
        </p:txBody>
      </p:sp>
      <p:sp>
        <p:nvSpPr>
          <p:cNvPr id="6" name="1/2 액자 5">
            <a:extLst>
              <a:ext uri="{FF2B5EF4-FFF2-40B4-BE49-F238E27FC236}">
                <a16:creationId xmlns:a16="http://schemas.microsoft.com/office/drawing/2014/main" id="{FF3C42CC-81BE-4419-B0B3-F817A5B76202}"/>
              </a:ext>
            </a:extLst>
          </p:cNvPr>
          <p:cNvSpPr/>
          <p:nvPr/>
        </p:nvSpPr>
        <p:spPr>
          <a:xfrm rot="8100000">
            <a:off x="2291292" y="388021"/>
            <a:ext cx="338300" cy="338300"/>
          </a:xfrm>
          <a:prstGeom prst="halfFrame">
            <a:avLst>
              <a:gd name="adj1" fmla="val 20322"/>
              <a:gd name="adj2" fmla="val 19086"/>
            </a:avLst>
          </a:prstGeom>
          <a:solidFill>
            <a:srgbClr val="F5C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34A37D-D752-4167-8974-E0B6C8F30B79}"/>
              </a:ext>
            </a:extLst>
          </p:cNvPr>
          <p:cNvSpPr txBox="1"/>
          <p:nvPr/>
        </p:nvSpPr>
        <p:spPr>
          <a:xfrm>
            <a:off x="2872805" y="372505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도로명 기반 교통사고 분석 데이터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0174534-0101-48FA-AC15-98FFE0D75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871" y="2055752"/>
            <a:ext cx="3296147" cy="38641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59998EF-AF2C-470B-AC05-A7ED172F0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543" y="538479"/>
            <a:ext cx="3405900" cy="53814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36C3F35-E09D-4FEA-B33B-9C44928E726B}"/>
              </a:ext>
            </a:extLst>
          </p:cNvPr>
          <p:cNvSpPr txBox="1"/>
          <p:nvPr/>
        </p:nvSpPr>
        <p:spPr>
          <a:xfrm>
            <a:off x="5424144" y="6066434"/>
            <a:ext cx="1293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위험도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라벨링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9" name="Picture 4" descr="cute car illustration - Google Search | Decoração de festa ...">
            <a:extLst>
              <a:ext uri="{FF2B5EF4-FFF2-40B4-BE49-F238E27FC236}">
                <a16:creationId xmlns:a16="http://schemas.microsoft.com/office/drawing/2014/main" id="{7CFEF8EC-A9F2-4AA4-B31B-66D6A9A61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35501" y="6531660"/>
            <a:ext cx="499499" cy="2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771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17BF454-EEA7-4E52-9739-176AA7794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160" y="1061643"/>
            <a:ext cx="9885680" cy="48363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B62FD5D-822C-40A9-93C7-8809683316ED}"/>
              </a:ext>
            </a:extLst>
          </p:cNvPr>
          <p:cNvSpPr txBox="1"/>
          <p:nvPr/>
        </p:nvSpPr>
        <p:spPr>
          <a:xfrm>
            <a:off x="341203" y="326340"/>
            <a:ext cx="2015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분석</a:t>
            </a:r>
          </a:p>
        </p:txBody>
      </p:sp>
      <p:sp>
        <p:nvSpPr>
          <p:cNvPr id="15" name="1/2 액자 14">
            <a:extLst>
              <a:ext uri="{FF2B5EF4-FFF2-40B4-BE49-F238E27FC236}">
                <a16:creationId xmlns:a16="http://schemas.microsoft.com/office/drawing/2014/main" id="{7F44637D-E9E1-4D95-A63E-4934B47E9CE8}"/>
              </a:ext>
            </a:extLst>
          </p:cNvPr>
          <p:cNvSpPr/>
          <p:nvPr/>
        </p:nvSpPr>
        <p:spPr>
          <a:xfrm rot="8100000">
            <a:off x="2291292" y="388021"/>
            <a:ext cx="338300" cy="338300"/>
          </a:xfrm>
          <a:prstGeom prst="halfFrame">
            <a:avLst>
              <a:gd name="adj1" fmla="val 20322"/>
              <a:gd name="adj2" fmla="val 19086"/>
            </a:avLst>
          </a:prstGeom>
          <a:solidFill>
            <a:srgbClr val="F5C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E7A116-CC8A-4559-A6A5-6368E59428AA}"/>
              </a:ext>
            </a:extLst>
          </p:cNvPr>
          <p:cNvSpPr txBox="1"/>
          <p:nvPr/>
        </p:nvSpPr>
        <p:spPr>
          <a:xfrm>
            <a:off x="2872805" y="372505"/>
            <a:ext cx="3397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 강남구 어린이 보호구역 데이터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FC6AF19D-28D7-4AA5-AD08-D2ADCE304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3615-3FBD-4666-B7E4-F68D6B9B5A83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8F13BF-D6E3-4FC8-A49E-336D230ECC8B}"/>
              </a:ext>
            </a:extLst>
          </p:cNvPr>
          <p:cNvSpPr txBox="1"/>
          <p:nvPr/>
        </p:nvSpPr>
        <p:spPr>
          <a:xfrm>
            <a:off x="4755697" y="5964834"/>
            <a:ext cx="2630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서울시 강남구 어린이 보호구역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464330E-C371-4242-8731-F56ECF1A27D7}"/>
              </a:ext>
            </a:extLst>
          </p:cNvPr>
          <p:cNvSpPr/>
          <p:nvPr/>
        </p:nvSpPr>
        <p:spPr>
          <a:xfrm>
            <a:off x="1899920" y="1259840"/>
            <a:ext cx="1645920" cy="4638117"/>
          </a:xfrm>
          <a:prstGeom prst="roundRect">
            <a:avLst>
              <a:gd name="adj" fmla="val 1204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111F6DD-6C7F-47C7-BB3B-7B956C8CC14F}"/>
              </a:ext>
            </a:extLst>
          </p:cNvPr>
          <p:cNvSpPr/>
          <p:nvPr/>
        </p:nvSpPr>
        <p:spPr>
          <a:xfrm>
            <a:off x="4755696" y="1259840"/>
            <a:ext cx="1980383" cy="4638117"/>
          </a:xfrm>
          <a:prstGeom prst="roundRect">
            <a:avLst>
              <a:gd name="adj" fmla="val 1204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Picture 4" descr="cute car illustration - Google Search | Decoração de festa ...">
            <a:extLst>
              <a:ext uri="{FF2B5EF4-FFF2-40B4-BE49-F238E27FC236}">
                <a16:creationId xmlns:a16="http://schemas.microsoft.com/office/drawing/2014/main" id="{56F482EC-FA24-46EC-A021-44242E155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59742" y="6531660"/>
            <a:ext cx="499499" cy="2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706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B62FD5D-822C-40A9-93C7-8809683316ED}"/>
              </a:ext>
            </a:extLst>
          </p:cNvPr>
          <p:cNvSpPr txBox="1"/>
          <p:nvPr/>
        </p:nvSpPr>
        <p:spPr>
          <a:xfrm>
            <a:off x="341203" y="326340"/>
            <a:ext cx="2015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분석</a:t>
            </a:r>
          </a:p>
        </p:txBody>
      </p:sp>
      <p:sp>
        <p:nvSpPr>
          <p:cNvPr id="15" name="1/2 액자 14">
            <a:extLst>
              <a:ext uri="{FF2B5EF4-FFF2-40B4-BE49-F238E27FC236}">
                <a16:creationId xmlns:a16="http://schemas.microsoft.com/office/drawing/2014/main" id="{7F44637D-E9E1-4D95-A63E-4934B47E9CE8}"/>
              </a:ext>
            </a:extLst>
          </p:cNvPr>
          <p:cNvSpPr/>
          <p:nvPr/>
        </p:nvSpPr>
        <p:spPr>
          <a:xfrm rot="8100000">
            <a:off x="2291292" y="388021"/>
            <a:ext cx="338300" cy="338300"/>
          </a:xfrm>
          <a:prstGeom prst="halfFrame">
            <a:avLst>
              <a:gd name="adj1" fmla="val 20322"/>
              <a:gd name="adj2" fmla="val 19086"/>
            </a:avLst>
          </a:prstGeom>
          <a:solidFill>
            <a:srgbClr val="F5C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E7A116-CC8A-4559-A6A5-6368E59428AA}"/>
              </a:ext>
            </a:extLst>
          </p:cNvPr>
          <p:cNvSpPr txBox="1"/>
          <p:nvPr/>
        </p:nvSpPr>
        <p:spPr>
          <a:xfrm>
            <a:off x="2872805" y="372505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 강남구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cctv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현황 데이터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695A88-BED4-47F5-8A6C-06E6FF1C0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3615-3FBD-4666-B7E4-F68D6B9B5A83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93FAFC0-4980-4933-BF7D-F5A29F8DA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181593"/>
            <a:ext cx="10871200" cy="45678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E506B9-85D3-4A6D-8E63-B794CAA98375}"/>
              </a:ext>
            </a:extLst>
          </p:cNvPr>
          <p:cNvSpPr txBox="1"/>
          <p:nvPr/>
        </p:nvSpPr>
        <p:spPr>
          <a:xfrm>
            <a:off x="4998550" y="5850635"/>
            <a:ext cx="21451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서울시 강남구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cctv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현황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5C8A4A0-46B2-4B34-8CE1-AF41663FA077}"/>
              </a:ext>
            </a:extLst>
          </p:cNvPr>
          <p:cNvSpPr/>
          <p:nvPr/>
        </p:nvSpPr>
        <p:spPr>
          <a:xfrm>
            <a:off x="9197110" y="1381760"/>
            <a:ext cx="1369291" cy="4367673"/>
          </a:xfrm>
          <a:prstGeom prst="roundRect">
            <a:avLst>
              <a:gd name="adj" fmla="val 1204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Picture 4" descr="cute car illustration - Google Search | Decoração de festa ...">
            <a:extLst>
              <a:ext uri="{FF2B5EF4-FFF2-40B4-BE49-F238E27FC236}">
                <a16:creationId xmlns:a16="http://schemas.microsoft.com/office/drawing/2014/main" id="{34B4A4F1-5D60-484C-A099-13075B13A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93422" y="6531660"/>
            <a:ext cx="499499" cy="2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988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B62FD5D-822C-40A9-93C7-8809683316ED}"/>
              </a:ext>
            </a:extLst>
          </p:cNvPr>
          <p:cNvSpPr txBox="1"/>
          <p:nvPr/>
        </p:nvSpPr>
        <p:spPr>
          <a:xfrm>
            <a:off x="341203" y="326340"/>
            <a:ext cx="2279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활용 방안</a:t>
            </a:r>
          </a:p>
        </p:txBody>
      </p:sp>
      <p:sp>
        <p:nvSpPr>
          <p:cNvPr id="15" name="1/2 액자 14">
            <a:extLst>
              <a:ext uri="{FF2B5EF4-FFF2-40B4-BE49-F238E27FC236}">
                <a16:creationId xmlns:a16="http://schemas.microsoft.com/office/drawing/2014/main" id="{7F44637D-E9E1-4D95-A63E-4934B47E9CE8}"/>
              </a:ext>
            </a:extLst>
          </p:cNvPr>
          <p:cNvSpPr/>
          <p:nvPr/>
        </p:nvSpPr>
        <p:spPr>
          <a:xfrm rot="8100000">
            <a:off x="2564941" y="388021"/>
            <a:ext cx="338300" cy="338300"/>
          </a:xfrm>
          <a:prstGeom prst="halfFrame">
            <a:avLst>
              <a:gd name="adj1" fmla="val 20322"/>
              <a:gd name="adj2" fmla="val 19086"/>
            </a:avLst>
          </a:prstGeom>
          <a:solidFill>
            <a:srgbClr val="F5C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E7A116-CC8A-4559-A6A5-6368E59428AA}"/>
              </a:ext>
            </a:extLst>
          </p:cNvPr>
          <p:cNvSpPr txBox="1"/>
          <p:nvPr/>
        </p:nvSpPr>
        <p:spPr>
          <a:xfrm>
            <a:off x="3063519" y="372505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세부 구성도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5360818-77CD-4A81-9217-BB4C176F6B39}"/>
              </a:ext>
            </a:extLst>
          </p:cNvPr>
          <p:cNvSpPr/>
          <p:nvPr/>
        </p:nvSpPr>
        <p:spPr>
          <a:xfrm>
            <a:off x="527698" y="1109011"/>
            <a:ext cx="1555102" cy="368608"/>
          </a:xfrm>
          <a:prstGeom prst="roundRect">
            <a:avLst>
              <a:gd name="adj" fmla="val 11188"/>
            </a:avLst>
          </a:prstGeom>
          <a:solidFill>
            <a:srgbClr val="F5C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정보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2432757-7BA9-40DF-BB7D-145117831C1A}"/>
              </a:ext>
            </a:extLst>
          </p:cNvPr>
          <p:cNvSpPr/>
          <p:nvPr/>
        </p:nvSpPr>
        <p:spPr>
          <a:xfrm>
            <a:off x="2699657" y="1109011"/>
            <a:ext cx="1555102" cy="368608"/>
          </a:xfrm>
          <a:prstGeom prst="roundRect">
            <a:avLst>
              <a:gd name="adj" fmla="val 11188"/>
            </a:avLst>
          </a:prstGeom>
          <a:solidFill>
            <a:srgbClr val="F5C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수집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연계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DD57CBC-AE08-467E-BF71-5845362A9B1F}"/>
              </a:ext>
            </a:extLst>
          </p:cNvPr>
          <p:cNvSpPr/>
          <p:nvPr/>
        </p:nvSpPr>
        <p:spPr>
          <a:xfrm>
            <a:off x="4927294" y="1109011"/>
            <a:ext cx="1555102" cy="368608"/>
          </a:xfrm>
          <a:prstGeom prst="roundRect">
            <a:avLst>
              <a:gd name="adj" fmla="val 11188"/>
            </a:avLst>
          </a:prstGeom>
          <a:solidFill>
            <a:srgbClr val="F5C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분류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마이닝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14EF75-570C-4D9B-A019-B8C8A70D6AFD}"/>
              </a:ext>
            </a:extLst>
          </p:cNvPr>
          <p:cNvSpPr/>
          <p:nvPr/>
        </p:nvSpPr>
        <p:spPr>
          <a:xfrm>
            <a:off x="7329426" y="1109011"/>
            <a:ext cx="1555102" cy="368608"/>
          </a:xfrm>
          <a:prstGeom prst="roundRect">
            <a:avLst>
              <a:gd name="adj" fmla="val 11188"/>
            </a:avLst>
          </a:prstGeom>
          <a:solidFill>
            <a:srgbClr val="F5C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 분석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36241E1-E61C-4DBE-B3CD-44C614E608A9}"/>
              </a:ext>
            </a:extLst>
          </p:cNvPr>
          <p:cNvSpPr/>
          <p:nvPr/>
        </p:nvSpPr>
        <p:spPr>
          <a:xfrm>
            <a:off x="527698" y="1109011"/>
            <a:ext cx="1555102" cy="368608"/>
          </a:xfrm>
          <a:prstGeom prst="roundRect">
            <a:avLst>
              <a:gd name="adj" fmla="val 11188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정보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C53EE89-A051-4D82-98A0-93A943246988}"/>
              </a:ext>
            </a:extLst>
          </p:cNvPr>
          <p:cNvSpPr/>
          <p:nvPr/>
        </p:nvSpPr>
        <p:spPr>
          <a:xfrm>
            <a:off x="2699657" y="1109011"/>
            <a:ext cx="1555102" cy="368608"/>
          </a:xfrm>
          <a:prstGeom prst="roundRect">
            <a:avLst>
              <a:gd name="adj" fmla="val 111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수집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연계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F18B87D-5100-4550-8733-D4A003E727FE}"/>
              </a:ext>
            </a:extLst>
          </p:cNvPr>
          <p:cNvSpPr/>
          <p:nvPr/>
        </p:nvSpPr>
        <p:spPr>
          <a:xfrm>
            <a:off x="4942508" y="1109011"/>
            <a:ext cx="1555102" cy="368608"/>
          </a:xfrm>
          <a:prstGeom prst="roundRect">
            <a:avLst>
              <a:gd name="adj" fmla="val 1118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분류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마이닝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851FD25-25E5-4EB7-8193-8A2F6CDDFAF3}"/>
              </a:ext>
            </a:extLst>
          </p:cNvPr>
          <p:cNvSpPr/>
          <p:nvPr/>
        </p:nvSpPr>
        <p:spPr>
          <a:xfrm>
            <a:off x="7329426" y="1109011"/>
            <a:ext cx="1555102" cy="368608"/>
          </a:xfrm>
          <a:prstGeom prst="roundRect">
            <a:avLst>
              <a:gd name="adj" fmla="val 1118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 분석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F38C247-2129-40D6-8B24-630388020955}"/>
              </a:ext>
            </a:extLst>
          </p:cNvPr>
          <p:cNvSpPr/>
          <p:nvPr/>
        </p:nvSpPr>
        <p:spPr>
          <a:xfrm>
            <a:off x="9884997" y="1109011"/>
            <a:ext cx="1555102" cy="368608"/>
          </a:xfrm>
          <a:prstGeom prst="roundRect">
            <a:avLst>
              <a:gd name="adj" fmla="val 11188"/>
            </a:avLst>
          </a:prstGeom>
          <a:solidFill>
            <a:srgbClr val="C198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시각화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92AFF08-527F-4E10-B18C-DCDF3F6EF4F2}"/>
              </a:ext>
            </a:extLst>
          </p:cNvPr>
          <p:cNvSpPr/>
          <p:nvPr/>
        </p:nvSpPr>
        <p:spPr>
          <a:xfrm>
            <a:off x="365237" y="1638399"/>
            <a:ext cx="1880024" cy="4439920"/>
          </a:xfrm>
          <a:prstGeom prst="roundRect">
            <a:avLst>
              <a:gd name="adj" fmla="val 11263"/>
            </a:avLst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0EBD5D9B-DC19-4E9C-B715-18BEBAE3684C}"/>
              </a:ext>
            </a:extLst>
          </p:cNvPr>
          <p:cNvSpPr/>
          <p:nvPr/>
        </p:nvSpPr>
        <p:spPr>
          <a:xfrm>
            <a:off x="2534816" y="1638399"/>
            <a:ext cx="1880024" cy="4439920"/>
          </a:xfrm>
          <a:prstGeom prst="roundRect">
            <a:avLst>
              <a:gd name="adj" fmla="val 11263"/>
            </a:avLst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096466A-5323-4638-A355-129D288110D1}"/>
              </a:ext>
            </a:extLst>
          </p:cNvPr>
          <p:cNvSpPr/>
          <p:nvPr/>
        </p:nvSpPr>
        <p:spPr>
          <a:xfrm>
            <a:off x="4724498" y="1638399"/>
            <a:ext cx="1991122" cy="4439920"/>
          </a:xfrm>
          <a:prstGeom prst="roundRect">
            <a:avLst>
              <a:gd name="adj" fmla="val 11263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DCA8973E-FF92-428E-8F4C-F1C55B88531D}"/>
              </a:ext>
            </a:extLst>
          </p:cNvPr>
          <p:cNvSpPr/>
          <p:nvPr/>
        </p:nvSpPr>
        <p:spPr>
          <a:xfrm>
            <a:off x="7002110" y="1638399"/>
            <a:ext cx="2209734" cy="4439920"/>
          </a:xfrm>
          <a:prstGeom prst="roundRect">
            <a:avLst>
              <a:gd name="adj" fmla="val 11263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38773171-942D-42E4-985B-95A515466CD3}"/>
              </a:ext>
            </a:extLst>
          </p:cNvPr>
          <p:cNvSpPr/>
          <p:nvPr/>
        </p:nvSpPr>
        <p:spPr>
          <a:xfrm>
            <a:off x="9498334" y="1638399"/>
            <a:ext cx="2328429" cy="4439920"/>
          </a:xfrm>
          <a:prstGeom prst="roundRect">
            <a:avLst>
              <a:gd name="adj" fmla="val 11263"/>
            </a:avLst>
          </a:prstGeom>
          <a:noFill/>
          <a:ln w="28575">
            <a:solidFill>
              <a:srgbClr val="C198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4835D8C-CA58-41EF-BDE9-FF3849E5DF20}"/>
              </a:ext>
            </a:extLst>
          </p:cNvPr>
          <p:cNvGrpSpPr/>
          <p:nvPr/>
        </p:nvGrpSpPr>
        <p:grpSpPr>
          <a:xfrm>
            <a:off x="1222583" y="1997407"/>
            <a:ext cx="437076" cy="512560"/>
            <a:chOff x="981456" y="2654572"/>
            <a:chExt cx="548640" cy="474454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9" name="순서도: 자기 디스크 18">
              <a:extLst>
                <a:ext uri="{FF2B5EF4-FFF2-40B4-BE49-F238E27FC236}">
                  <a16:creationId xmlns:a16="http://schemas.microsoft.com/office/drawing/2014/main" id="{8EA3F186-C9FB-48DE-8461-479718C395CE}"/>
                </a:ext>
              </a:extLst>
            </p:cNvPr>
            <p:cNvSpPr/>
            <p:nvPr/>
          </p:nvSpPr>
          <p:spPr>
            <a:xfrm>
              <a:off x="981456" y="2920746"/>
              <a:ext cx="548640" cy="208280"/>
            </a:xfrm>
            <a:prstGeom prst="flowChartMagneticDisk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순서도: 자기 디스크 17">
              <a:extLst>
                <a:ext uri="{FF2B5EF4-FFF2-40B4-BE49-F238E27FC236}">
                  <a16:creationId xmlns:a16="http://schemas.microsoft.com/office/drawing/2014/main" id="{63A90D65-5373-4165-8BF2-CEB1DD102366}"/>
                </a:ext>
              </a:extLst>
            </p:cNvPr>
            <p:cNvSpPr/>
            <p:nvPr/>
          </p:nvSpPr>
          <p:spPr>
            <a:xfrm>
              <a:off x="981456" y="2788666"/>
              <a:ext cx="548640" cy="208280"/>
            </a:xfrm>
            <a:prstGeom prst="flowChartMagneticDisk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순서도: 자기 디스크 10">
              <a:extLst>
                <a:ext uri="{FF2B5EF4-FFF2-40B4-BE49-F238E27FC236}">
                  <a16:creationId xmlns:a16="http://schemas.microsoft.com/office/drawing/2014/main" id="{DF492F19-EBE1-4956-9454-DF11DE713803}"/>
                </a:ext>
              </a:extLst>
            </p:cNvPr>
            <p:cNvSpPr/>
            <p:nvPr/>
          </p:nvSpPr>
          <p:spPr>
            <a:xfrm>
              <a:off x="981456" y="2654572"/>
              <a:ext cx="548640" cy="208280"/>
            </a:xfrm>
            <a:prstGeom prst="flowChartMagneticDisk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8DAA7BD-0811-4D7E-BF8F-082F1F34EDC1}"/>
              </a:ext>
            </a:extLst>
          </p:cNvPr>
          <p:cNvGrpSpPr/>
          <p:nvPr/>
        </p:nvGrpSpPr>
        <p:grpSpPr>
          <a:xfrm>
            <a:off x="950838" y="2139623"/>
            <a:ext cx="437076" cy="512560"/>
            <a:chOff x="981456" y="2654572"/>
            <a:chExt cx="548640" cy="474454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3" name="순서도: 자기 디스크 42">
              <a:extLst>
                <a:ext uri="{FF2B5EF4-FFF2-40B4-BE49-F238E27FC236}">
                  <a16:creationId xmlns:a16="http://schemas.microsoft.com/office/drawing/2014/main" id="{E426E17D-B699-407E-B1AF-533152BCAC6A}"/>
                </a:ext>
              </a:extLst>
            </p:cNvPr>
            <p:cNvSpPr/>
            <p:nvPr/>
          </p:nvSpPr>
          <p:spPr>
            <a:xfrm>
              <a:off x="981456" y="2920746"/>
              <a:ext cx="548640" cy="208280"/>
            </a:xfrm>
            <a:prstGeom prst="flowChartMagneticDisk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순서도: 자기 디스크 43">
              <a:extLst>
                <a:ext uri="{FF2B5EF4-FFF2-40B4-BE49-F238E27FC236}">
                  <a16:creationId xmlns:a16="http://schemas.microsoft.com/office/drawing/2014/main" id="{4AF61087-6FC2-4429-AEEC-AED837521CA0}"/>
                </a:ext>
              </a:extLst>
            </p:cNvPr>
            <p:cNvSpPr/>
            <p:nvPr/>
          </p:nvSpPr>
          <p:spPr>
            <a:xfrm>
              <a:off x="981456" y="2788666"/>
              <a:ext cx="548640" cy="208280"/>
            </a:xfrm>
            <a:prstGeom prst="flowChartMagneticDisk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순서도: 자기 디스크 44">
              <a:extLst>
                <a:ext uri="{FF2B5EF4-FFF2-40B4-BE49-F238E27FC236}">
                  <a16:creationId xmlns:a16="http://schemas.microsoft.com/office/drawing/2014/main" id="{1202D29E-298D-4A01-981D-3F146268AACE}"/>
                </a:ext>
              </a:extLst>
            </p:cNvPr>
            <p:cNvSpPr/>
            <p:nvPr/>
          </p:nvSpPr>
          <p:spPr>
            <a:xfrm>
              <a:off x="981456" y="2654572"/>
              <a:ext cx="548640" cy="208280"/>
            </a:xfrm>
            <a:prstGeom prst="flowChartMagneticDisk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78C9BE3-1212-4331-9375-B4BDAA6F4835}"/>
              </a:ext>
            </a:extLst>
          </p:cNvPr>
          <p:cNvGrpSpPr/>
          <p:nvPr/>
        </p:nvGrpSpPr>
        <p:grpSpPr>
          <a:xfrm>
            <a:off x="1222583" y="3403571"/>
            <a:ext cx="437076" cy="512560"/>
            <a:chOff x="981456" y="2654572"/>
            <a:chExt cx="548640" cy="474454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47" name="순서도: 자기 디스크 46">
              <a:extLst>
                <a:ext uri="{FF2B5EF4-FFF2-40B4-BE49-F238E27FC236}">
                  <a16:creationId xmlns:a16="http://schemas.microsoft.com/office/drawing/2014/main" id="{8DBD3F92-CB10-42BE-A822-F26CA5FEF887}"/>
                </a:ext>
              </a:extLst>
            </p:cNvPr>
            <p:cNvSpPr/>
            <p:nvPr/>
          </p:nvSpPr>
          <p:spPr>
            <a:xfrm>
              <a:off x="981456" y="2920746"/>
              <a:ext cx="548640" cy="208280"/>
            </a:xfrm>
            <a:prstGeom prst="flowChartMagneticDisk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순서도: 자기 디스크 47">
              <a:extLst>
                <a:ext uri="{FF2B5EF4-FFF2-40B4-BE49-F238E27FC236}">
                  <a16:creationId xmlns:a16="http://schemas.microsoft.com/office/drawing/2014/main" id="{EEE446E4-3654-4C33-85D6-FBC889E09739}"/>
                </a:ext>
              </a:extLst>
            </p:cNvPr>
            <p:cNvSpPr/>
            <p:nvPr/>
          </p:nvSpPr>
          <p:spPr>
            <a:xfrm>
              <a:off x="981456" y="2788666"/>
              <a:ext cx="548640" cy="208280"/>
            </a:xfrm>
            <a:prstGeom prst="flowChartMagneticDisk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순서도: 자기 디스크 48">
              <a:extLst>
                <a:ext uri="{FF2B5EF4-FFF2-40B4-BE49-F238E27FC236}">
                  <a16:creationId xmlns:a16="http://schemas.microsoft.com/office/drawing/2014/main" id="{49ACD54F-1EA0-47CB-941A-2C9A6B5C8D1F}"/>
                </a:ext>
              </a:extLst>
            </p:cNvPr>
            <p:cNvSpPr/>
            <p:nvPr/>
          </p:nvSpPr>
          <p:spPr>
            <a:xfrm>
              <a:off x="981456" y="2654572"/>
              <a:ext cx="548640" cy="208280"/>
            </a:xfrm>
            <a:prstGeom prst="flowChartMagneticDisk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FD2739A-97C7-40EB-9537-3960FC1FE2F7}"/>
              </a:ext>
            </a:extLst>
          </p:cNvPr>
          <p:cNvGrpSpPr/>
          <p:nvPr/>
        </p:nvGrpSpPr>
        <p:grpSpPr>
          <a:xfrm>
            <a:off x="950838" y="3545787"/>
            <a:ext cx="437076" cy="512560"/>
            <a:chOff x="981456" y="2654572"/>
            <a:chExt cx="548640" cy="474454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51" name="순서도: 자기 디스크 50">
              <a:extLst>
                <a:ext uri="{FF2B5EF4-FFF2-40B4-BE49-F238E27FC236}">
                  <a16:creationId xmlns:a16="http://schemas.microsoft.com/office/drawing/2014/main" id="{24416DB9-D3F3-4202-93D6-584710B406FB}"/>
                </a:ext>
              </a:extLst>
            </p:cNvPr>
            <p:cNvSpPr/>
            <p:nvPr/>
          </p:nvSpPr>
          <p:spPr>
            <a:xfrm>
              <a:off x="981456" y="2920746"/>
              <a:ext cx="548640" cy="208280"/>
            </a:xfrm>
            <a:prstGeom prst="flowChartMagneticDisk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순서도: 자기 디스크 51">
              <a:extLst>
                <a:ext uri="{FF2B5EF4-FFF2-40B4-BE49-F238E27FC236}">
                  <a16:creationId xmlns:a16="http://schemas.microsoft.com/office/drawing/2014/main" id="{B01AA617-A88F-4F95-A99D-088A2F029610}"/>
                </a:ext>
              </a:extLst>
            </p:cNvPr>
            <p:cNvSpPr/>
            <p:nvPr/>
          </p:nvSpPr>
          <p:spPr>
            <a:xfrm>
              <a:off x="981456" y="2788666"/>
              <a:ext cx="548640" cy="208280"/>
            </a:xfrm>
            <a:prstGeom prst="flowChartMagneticDisk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자기 디스크 52">
              <a:extLst>
                <a:ext uri="{FF2B5EF4-FFF2-40B4-BE49-F238E27FC236}">
                  <a16:creationId xmlns:a16="http://schemas.microsoft.com/office/drawing/2014/main" id="{52E302BA-BE63-4DCF-B98C-123EB5B8ABB1}"/>
                </a:ext>
              </a:extLst>
            </p:cNvPr>
            <p:cNvSpPr/>
            <p:nvPr/>
          </p:nvSpPr>
          <p:spPr>
            <a:xfrm>
              <a:off x="981456" y="2654572"/>
              <a:ext cx="548640" cy="208280"/>
            </a:xfrm>
            <a:prstGeom prst="flowChartMagneticDisk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3A9716C-6025-4D50-8997-A62D090DFED2}"/>
              </a:ext>
            </a:extLst>
          </p:cNvPr>
          <p:cNvGrpSpPr/>
          <p:nvPr/>
        </p:nvGrpSpPr>
        <p:grpSpPr>
          <a:xfrm>
            <a:off x="1222583" y="4739626"/>
            <a:ext cx="437076" cy="512560"/>
            <a:chOff x="981456" y="2654572"/>
            <a:chExt cx="548640" cy="47445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5" name="순서도: 자기 디스크 54">
              <a:extLst>
                <a:ext uri="{FF2B5EF4-FFF2-40B4-BE49-F238E27FC236}">
                  <a16:creationId xmlns:a16="http://schemas.microsoft.com/office/drawing/2014/main" id="{DB439A7B-B78B-4FC4-8017-001670A858CE}"/>
                </a:ext>
              </a:extLst>
            </p:cNvPr>
            <p:cNvSpPr/>
            <p:nvPr/>
          </p:nvSpPr>
          <p:spPr>
            <a:xfrm>
              <a:off x="981456" y="2920746"/>
              <a:ext cx="548640" cy="208280"/>
            </a:xfrm>
            <a:prstGeom prst="flowChartMagneticDisk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순서도: 자기 디스크 55">
              <a:extLst>
                <a:ext uri="{FF2B5EF4-FFF2-40B4-BE49-F238E27FC236}">
                  <a16:creationId xmlns:a16="http://schemas.microsoft.com/office/drawing/2014/main" id="{B24ACB4F-DB1E-40BB-897F-01D87EBEFAA9}"/>
                </a:ext>
              </a:extLst>
            </p:cNvPr>
            <p:cNvSpPr/>
            <p:nvPr/>
          </p:nvSpPr>
          <p:spPr>
            <a:xfrm>
              <a:off x="981456" y="2788666"/>
              <a:ext cx="548640" cy="208280"/>
            </a:xfrm>
            <a:prstGeom prst="flowChartMagneticDisk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순서도: 자기 디스크 56">
              <a:extLst>
                <a:ext uri="{FF2B5EF4-FFF2-40B4-BE49-F238E27FC236}">
                  <a16:creationId xmlns:a16="http://schemas.microsoft.com/office/drawing/2014/main" id="{A7B43BD3-9CAE-42FD-AEF1-C71464D61B53}"/>
                </a:ext>
              </a:extLst>
            </p:cNvPr>
            <p:cNvSpPr/>
            <p:nvPr/>
          </p:nvSpPr>
          <p:spPr>
            <a:xfrm>
              <a:off x="981456" y="2654572"/>
              <a:ext cx="548640" cy="208280"/>
            </a:xfrm>
            <a:prstGeom prst="flowChartMagneticDisk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A4E01343-FC29-43F8-9FCB-A8AE034DBC63}"/>
              </a:ext>
            </a:extLst>
          </p:cNvPr>
          <p:cNvGrpSpPr/>
          <p:nvPr/>
        </p:nvGrpSpPr>
        <p:grpSpPr>
          <a:xfrm>
            <a:off x="950838" y="4881842"/>
            <a:ext cx="437076" cy="512560"/>
            <a:chOff x="981456" y="2654572"/>
            <a:chExt cx="548640" cy="47445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9" name="순서도: 자기 디스크 58">
              <a:extLst>
                <a:ext uri="{FF2B5EF4-FFF2-40B4-BE49-F238E27FC236}">
                  <a16:creationId xmlns:a16="http://schemas.microsoft.com/office/drawing/2014/main" id="{1EBAC166-EEAE-4873-A84A-C5251C197A2C}"/>
                </a:ext>
              </a:extLst>
            </p:cNvPr>
            <p:cNvSpPr/>
            <p:nvPr/>
          </p:nvSpPr>
          <p:spPr>
            <a:xfrm>
              <a:off x="981456" y="2920746"/>
              <a:ext cx="548640" cy="208280"/>
            </a:xfrm>
            <a:prstGeom prst="flowChartMagneticDisk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순서도: 자기 디스크 59">
              <a:extLst>
                <a:ext uri="{FF2B5EF4-FFF2-40B4-BE49-F238E27FC236}">
                  <a16:creationId xmlns:a16="http://schemas.microsoft.com/office/drawing/2014/main" id="{25D8310D-69B8-4750-80F5-EF41626D5EA8}"/>
                </a:ext>
              </a:extLst>
            </p:cNvPr>
            <p:cNvSpPr/>
            <p:nvPr/>
          </p:nvSpPr>
          <p:spPr>
            <a:xfrm>
              <a:off x="981456" y="2788666"/>
              <a:ext cx="548640" cy="208280"/>
            </a:xfrm>
            <a:prstGeom prst="flowChartMagneticDisk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순서도: 자기 디스크 60">
              <a:extLst>
                <a:ext uri="{FF2B5EF4-FFF2-40B4-BE49-F238E27FC236}">
                  <a16:creationId xmlns:a16="http://schemas.microsoft.com/office/drawing/2014/main" id="{E781C942-2F18-4252-B131-70EE85DC9412}"/>
                </a:ext>
              </a:extLst>
            </p:cNvPr>
            <p:cNvSpPr/>
            <p:nvPr/>
          </p:nvSpPr>
          <p:spPr>
            <a:xfrm>
              <a:off x="981456" y="2654572"/>
              <a:ext cx="548640" cy="208280"/>
            </a:xfrm>
            <a:prstGeom prst="flowChartMagneticDisk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8885B988-DCD6-4EB1-A822-2601B574769F}"/>
              </a:ext>
            </a:extLst>
          </p:cNvPr>
          <p:cNvSpPr txBox="1"/>
          <p:nvPr/>
        </p:nvSpPr>
        <p:spPr>
          <a:xfrm>
            <a:off x="575724" y="2695130"/>
            <a:ext cx="1459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도로명 기반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교통사고 분석 데이터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A7605AB-95D7-4804-83AE-78BF970FE064}"/>
              </a:ext>
            </a:extLst>
          </p:cNvPr>
          <p:cNvSpPr txBox="1"/>
          <p:nvPr/>
        </p:nvSpPr>
        <p:spPr>
          <a:xfrm>
            <a:off x="509203" y="4138620"/>
            <a:ext cx="1592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 강남구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어린이 보호구역 데이터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BA60ABE-8D97-49A2-92AF-60ABF118B0EF}"/>
              </a:ext>
            </a:extLst>
          </p:cNvPr>
          <p:cNvSpPr txBox="1"/>
          <p:nvPr/>
        </p:nvSpPr>
        <p:spPr>
          <a:xfrm>
            <a:off x="683900" y="5458095"/>
            <a:ext cx="1242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 강남구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Cctv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현황 데이터</a:t>
            </a:r>
          </a:p>
        </p:txBody>
      </p:sp>
      <p:sp>
        <p:nvSpPr>
          <p:cNvPr id="66" name="화살표: 아래쪽 65">
            <a:extLst>
              <a:ext uri="{FF2B5EF4-FFF2-40B4-BE49-F238E27FC236}">
                <a16:creationId xmlns:a16="http://schemas.microsoft.com/office/drawing/2014/main" id="{B0E05B9D-70FB-4670-866F-0CC8772D3EC6}"/>
              </a:ext>
            </a:extLst>
          </p:cNvPr>
          <p:cNvSpPr/>
          <p:nvPr/>
        </p:nvSpPr>
        <p:spPr>
          <a:xfrm rot="16200000">
            <a:off x="2099929" y="2203103"/>
            <a:ext cx="596363" cy="630621"/>
          </a:xfrm>
          <a:prstGeom prst="downArrow">
            <a:avLst>
              <a:gd name="adj1" fmla="val 50000"/>
              <a:gd name="adj2" fmla="val 5483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화살표: 아래쪽 66">
            <a:extLst>
              <a:ext uri="{FF2B5EF4-FFF2-40B4-BE49-F238E27FC236}">
                <a16:creationId xmlns:a16="http://schemas.microsoft.com/office/drawing/2014/main" id="{F9C8840A-34FA-499B-A910-8E79AAF40F61}"/>
              </a:ext>
            </a:extLst>
          </p:cNvPr>
          <p:cNvSpPr/>
          <p:nvPr/>
        </p:nvSpPr>
        <p:spPr>
          <a:xfrm rot="16200000">
            <a:off x="2099929" y="3592879"/>
            <a:ext cx="596363" cy="630621"/>
          </a:xfrm>
          <a:prstGeom prst="downArrow">
            <a:avLst>
              <a:gd name="adj1" fmla="val 50000"/>
              <a:gd name="adj2" fmla="val 5483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화살표: 아래쪽 67">
            <a:extLst>
              <a:ext uri="{FF2B5EF4-FFF2-40B4-BE49-F238E27FC236}">
                <a16:creationId xmlns:a16="http://schemas.microsoft.com/office/drawing/2014/main" id="{A1EAC60A-0635-4F7A-96E2-727556EB9530}"/>
              </a:ext>
            </a:extLst>
          </p:cNvPr>
          <p:cNvSpPr/>
          <p:nvPr/>
        </p:nvSpPr>
        <p:spPr>
          <a:xfrm rot="16200000">
            <a:off x="2099929" y="4954506"/>
            <a:ext cx="596363" cy="630621"/>
          </a:xfrm>
          <a:prstGeom prst="downArrow">
            <a:avLst>
              <a:gd name="adj1" fmla="val 50000"/>
              <a:gd name="adj2" fmla="val 5483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F75F86A-0D51-40E1-A0C1-E31DFC266E70}"/>
              </a:ext>
            </a:extLst>
          </p:cNvPr>
          <p:cNvSpPr txBox="1"/>
          <p:nvPr/>
        </p:nvSpPr>
        <p:spPr>
          <a:xfrm>
            <a:off x="2722058" y="1802134"/>
            <a:ext cx="1505540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교통사고 정보 수집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BBE9D0A-CC70-4484-AB88-79AE09FB44BA}"/>
              </a:ext>
            </a:extLst>
          </p:cNvPr>
          <p:cNvSpPr txBox="1"/>
          <p:nvPr/>
        </p:nvSpPr>
        <p:spPr>
          <a:xfrm>
            <a:off x="2722058" y="3423514"/>
            <a:ext cx="1505540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교통사고 정보 수집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0BADC5E-1092-45A8-BFFD-0A991C5E51AA}"/>
              </a:ext>
            </a:extLst>
          </p:cNvPr>
          <p:cNvSpPr txBox="1"/>
          <p:nvPr/>
        </p:nvSpPr>
        <p:spPr>
          <a:xfrm>
            <a:off x="2722058" y="4738881"/>
            <a:ext cx="1505540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교통사고 정보 수집</a:t>
            </a:r>
          </a:p>
        </p:txBody>
      </p:sp>
      <p:graphicFrame>
        <p:nvGraphicFramePr>
          <p:cNvPr id="73" name="표 73">
            <a:extLst>
              <a:ext uri="{FF2B5EF4-FFF2-40B4-BE49-F238E27FC236}">
                <a16:creationId xmlns:a16="http://schemas.microsoft.com/office/drawing/2014/main" id="{9D806FB2-E683-4538-B2DB-346C6579A8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624608"/>
              </p:ext>
            </p:extLst>
          </p:nvPr>
        </p:nvGraphicFramePr>
        <p:xfrm>
          <a:off x="2857628" y="2092342"/>
          <a:ext cx="1223115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3115">
                  <a:extLst>
                    <a:ext uri="{9D8B030D-6E8A-4147-A177-3AD203B41FA5}">
                      <a16:colId xmlns:a16="http://schemas.microsoft.com/office/drawing/2014/main" val="841784683"/>
                    </a:ext>
                  </a:extLst>
                </a:gridCol>
              </a:tblGrid>
              <a:tr h="1931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도로명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2311097"/>
                  </a:ext>
                </a:extLst>
              </a:tr>
              <a:tr h="1931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사고시간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1187057"/>
                  </a:ext>
                </a:extLst>
              </a:tr>
              <a:tr h="1931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사고요일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3768681"/>
                  </a:ext>
                </a:extLst>
              </a:tr>
              <a:tr h="1931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기상상태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7400749"/>
                  </a:ext>
                </a:extLst>
              </a:tr>
              <a:tr h="1931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도로형태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4852938"/>
                  </a:ext>
                </a:extLst>
              </a:tr>
            </a:tbl>
          </a:graphicData>
        </a:graphic>
      </p:graphicFrame>
      <p:graphicFrame>
        <p:nvGraphicFramePr>
          <p:cNvPr id="74" name="표 73">
            <a:extLst>
              <a:ext uri="{FF2B5EF4-FFF2-40B4-BE49-F238E27FC236}">
                <a16:creationId xmlns:a16="http://schemas.microsoft.com/office/drawing/2014/main" id="{6A9C901A-5FAF-406F-B3C1-C291458DF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785690"/>
              </p:ext>
            </p:extLst>
          </p:nvPr>
        </p:nvGraphicFramePr>
        <p:xfrm>
          <a:off x="2857628" y="3780051"/>
          <a:ext cx="1223115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3115">
                  <a:extLst>
                    <a:ext uri="{9D8B030D-6E8A-4147-A177-3AD203B41FA5}">
                      <a16:colId xmlns:a16="http://schemas.microsoft.com/office/drawing/2014/main" val="841784683"/>
                    </a:ext>
                  </a:extLst>
                </a:gridCol>
              </a:tblGrid>
              <a:tr h="1931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대상 </a:t>
                      </a:r>
                      <a:r>
                        <a:rPr lang="ko-KR" altLang="en-US" sz="100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시설명</a:t>
                      </a:r>
                      <a:endParaRPr lang="ko-KR" altLang="en-US" sz="10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2311097"/>
                  </a:ext>
                </a:extLst>
              </a:tr>
              <a:tr h="1931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위도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1187057"/>
                  </a:ext>
                </a:extLst>
              </a:tr>
              <a:tr h="1931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경도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3768681"/>
                  </a:ext>
                </a:extLst>
              </a:tr>
            </a:tbl>
          </a:graphicData>
        </a:graphic>
      </p:graphicFrame>
      <p:graphicFrame>
        <p:nvGraphicFramePr>
          <p:cNvPr id="75" name="표 74">
            <a:extLst>
              <a:ext uri="{FF2B5EF4-FFF2-40B4-BE49-F238E27FC236}">
                <a16:creationId xmlns:a16="http://schemas.microsoft.com/office/drawing/2014/main" id="{E1DD687D-21F6-40AB-9298-B1318A0428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145717"/>
              </p:ext>
            </p:extLst>
          </p:nvPr>
        </p:nvGraphicFramePr>
        <p:xfrm>
          <a:off x="2857628" y="5078698"/>
          <a:ext cx="1223115" cy="48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3115">
                  <a:extLst>
                    <a:ext uri="{9D8B030D-6E8A-4147-A177-3AD203B41FA5}">
                      <a16:colId xmlns:a16="http://schemas.microsoft.com/office/drawing/2014/main" val="841784683"/>
                    </a:ext>
                  </a:extLst>
                </a:gridCol>
              </a:tblGrid>
              <a:tr h="1886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위도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2311097"/>
                  </a:ext>
                </a:extLst>
              </a:tr>
              <a:tr h="1190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경도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3768681"/>
                  </a:ext>
                </a:extLst>
              </a:tr>
            </a:tbl>
          </a:graphicData>
        </a:graphic>
      </p:graphicFrame>
      <p:sp>
        <p:nvSpPr>
          <p:cNvPr id="77" name="슬라이드 번호 개체 틀 76">
            <a:extLst>
              <a:ext uri="{FF2B5EF4-FFF2-40B4-BE49-F238E27FC236}">
                <a16:creationId xmlns:a16="http://schemas.microsoft.com/office/drawing/2014/main" id="{F092B845-5CED-4A5A-B307-13F66CAE7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3615-3FBD-4666-B7E4-F68D6B9B5A83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66A6E10-0098-4FD0-BDBB-36DD55AB7AFA}"/>
              </a:ext>
            </a:extLst>
          </p:cNvPr>
          <p:cNvSpPr txBox="1"/>
          <p:nvPr/>
        </p:nvSpPr>
        <p:spPr>
          <a:xfrm>
            <a:off x="4929636" y="1802134"/>
            <a:ext cx="1550425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위치 별 </a:t>
            </a:r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사고수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집계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3037F17-D016-4E70-B47D-21E66F229035}"/>
              </a:ext>
            </a:extLst>
          </p:cNvPr>
          <p:cNvSpPr txBox="1"/>
          <p:nvPr/>
        </p:nvSpPr>
        <p:spPr>
          <a:xfrm>
            <a:off x="4947272" y="2254942"/>
            <a:ext cx="1515158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시계열 데이터 집계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1482A84-1C97-4DDE-BB15-61268AA9893D}"/>
              </a:ext>
            </a:extLst>
          </p:cNvPr>
          <p:cNvSpPr txBox="1"/>
          <p:nvPr/>
        </p:nvSpPr>
        <p:spPr>
          <a:xfrm>
            <a:off x="5029023" y="2711247"/>
            <a:ext cx="1351653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날씨 데이터 집계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B386AB3-6E4D-42A4-BF68-B4EBE7418219}"/>
              </a:ext>
            </a:extLst>
          </p:cNvPr>
          <p:cNvSpPr txBox="1"/>
          <p:nvPr/>
        </p:nvSpPr>
        <p:spPr>
          <a:xfrm>
            <a:off x="7354210" y="2465262"/>
            <a:ext cx="1505540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그래디언트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부스팅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회귀 트리 모델링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86838-3603-4D2E-9EFE-10962A65E552}"/>
              </a:ext>
            </a:extLst>
          </p:cNvPr>
          <p:cNvSpPr txBox="1"/>
          <p:nvPr/>
        </p:nvSpPr>
        <p:spPr>
          <a:xfrm>
            <a:off x="7254824" y="1781262"/>
            <a:ext cx="1704313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위치 별 사고수에 따른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위험도 도출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8C1D38-DAD9-4469-8AF4-6669B73C5BB2}"/>
              </a:ext>
            </a:extLst>
          </p:cNvPr>
          <p:cNvSpPr txBox="1"/>
          <p:nvPr/>
        </p:nvSpPr>
        <p:spPr>
          <a:xfrm>
            <a:off x="9726130" y="1802134"/>
            <a:ext cx="1872836" cy="3970318"/>
          </a:xfrm>
          <a:prstGeom prst="rect">
            <a:avLst/>
          </a:prstGeom>
          <a:solidFill>
            <a:srgbClr val="DFC9E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위치 별 위험도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D788F61-7C5A-4F21-B258-89DBA4D110D7}"/>
              </a:ext>
            </a:extLst>
          </p:cNvPr>
          <p:cNvSpPr txBox="1"/>
          <p:nvPr/>
        </p:nvSpPr>
        <p:spPr>
          <a:xfrm>
            <a:off x="4870325" y="3167552"/>
            <a:ext cx="1669048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도로형태 데이터 집계</a:t>
            </a:r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34B84F8C-8CD5-4F5A-A412-5E1524189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6460" y="2141913"/>
            <a:ext cx="1452175" cy="137504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4" name="그룹 93">
            <a:extLst>
              <a:ext uri="{FF2B5EF4-FFF2-40B4-BE49-F238E27FC236}">
                <a16:creationId xmlns:a16="http://schemas.microsoft.com/office/drawing/2014/main" id="{502CBAB0-BB9D-442E-83CE-49CD57C33596}"/>
              </a:ext>
            </a:extLst>
          </p:cNvPr>
          <p:cNvGrpSpPr/>
          <p:nvPr/>
        </p:nvGrpSpPr>
        <p:grpSpPr>
          <a:xfrm>
            <a:off x="9905317" y="3690651"/>
            <a:ext cx="275002" cy="1748680"/>
            <a:chOff x="6608506" y="289560"/>
            <a:chExt cx="275002" cy="1748680"/>
          </a:xfrm>
        </p:grpSpPr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4996F659-4990-4347-B58D-DDD887DA751A}"/>
                </a:ext>
              </a:extLst>
            </p:cNvPr>
            <p:cNvSpPr/>
            <p:nvPr/>
          </p:nvSpPr>
          <p:spPr>
            <a:xfrm>
              <a:off x="6608506" y="289560"/>
              <a:ext cx="275002" cy="27500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4B8F7CF1-A1DA-4BBB-B2CF-BFF817A243E2}"/>
                </a:ext>
              </a:extLst>
            </p:cNvPr>
            <p:cNvSpPr/>
            <p:nvPr/>
          </p:nvSpPr>
          <p:spPr>
            <a:xfrm>
              <a:off x="6608506" y="658885"/>
              <a:ext cx="275002" cy="27500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EA0394D5-5424-43B2-99BF-AE4C5A685145}"/>
                </a:ext>
              </a:extLst>
            </p:cNvPr>
            <p:cNvSpPr/>
            <p:nvPr/>
          </p:nvSpPr>
          <p:spPr>
            <a:xfrm>
              <a:off x="6608506" y="1028210"/>
              <a:ext cx="275002" cy="27500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E4110221-A9CC-4A17-AC41-B29B0A95C87C}"/>
                </a:ext>
              </a:extLst>
            </p:cNvPr>
            <p:cNvSpPr/>
            <p:nvPr/>
          </p:nvSpPr>
          <p:spPr>
            <a:xfrm>
              <a:off x="6608506" y="1397535"/>
              <a:ext cx="275002" cy="27500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E7CD8704-E981-46E6-9F13-7A7C70F394B9}"/>
                </a:ext>
              </a:extLst>
            </p:cNvPr>
            <p:cNvSpPr/>
            <p:nvPr/>
          </p:nvSpPr>
          <p:spPr>
            <a:xfrm>
              <a:off x="6608506" y="1763238"/>
              <a:ext cx="275002" cy="275002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73C5BE15-953E-449D-8A21-048EF88B5055}"/>
              </a:ext>
            </a:extLst>
          </p:cNvPr>
          <p:cNvSpPr txBox="1"/>
          <p:nvPr/>
        </p:nvSpPr>
        <p:spPr>
          <a:xfrm>
            <a:off x="10171066" y="3686904"/>
            <a:ext cx="9829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단계 위험도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3C2ABB6-EBF7-45A2-9657-269D9F4B4857}"/>
              </a:ext>
            </a:extLst>
          </p:cNvPr>
          <p:cNvSpPr txBox="1"/>
          <p:nvPr/>
        </p:nvSpPr>
        <p:spPr>
          <a:xfrm>
            <a:off x="10171066" y="4054604"/>
            <a:ext cx="9829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단계 위험도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43ED54D-089B-493B-AE2B-9B2CCBAC30ED}"/>
              </a:ext>
            </a:extLst>
          </p:cNvPr>
          <p:cNvSpPr txBox="1"/>
          <p:nvPr/>
        </p:nvSpPr>
        <p:spPr>
          <a:xfrm>
            <a:off x="10171066" y="4435827"/>
            <a:ext cx="9829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단계 위험도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1E7643-97E2-432C-B0A0-CD4480E74E72}"/>
              </a:ext>
            </a:extLst>
          </p:cNvPr>
          <p:cNvSpPr txBox="1"/>
          <p:nvPr/>
        </p:nvSpPr>
        <p:spPr>
          <a:xfrm>
            <a:off x="10171066" y="4790326"/>
            <a:ext cx="9829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단계 위험도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AB2BFFC-C261-47CE-8CF4-ACF125465930}"/>
              </a:ext>
            </a:extLst>
          </p:cNvPr>
          <p:cNvSpPr txBox="1"/>
          <p:nvPr/>
        </p:nvSpPr>
        <p:spPr>
          <a:xfrm>
            <a:off x="10171066" y="5163330"/>
            <a:ext cx="9829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단계 위험도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5B19C7F-2FBE-455B-BBBD-15D8294E8E69}"/>
              </a:ext>
            </a:extLst>
          </p:cNvPr>
          <p:cNvSpPr txBox="1"/>
          <p:nvPr/>
        </p:nvSpPr>
        <p:spPr>
          <a:xfrm>
            <a:off x="7177881" y="3145071"/>
            <a:ext cx="1858201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교통사고 발생 지점 예측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8FA2FA8-C118-41D3-B0FA-34278599F061}"/>
              </a:ext>
            </a:extLst>
          </p:cNvPr>
          <p:cNvSpPr txBox="1"/>
          <p:nvPr/>
        </p:nvSpPr>
        <p:spPr>
          <a:xfrm>
            <a:off x="7354215" y="4215661"/>
            <a:ext cx="1505540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위치별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사고 위험도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 생성</a:t>
            </a:r>
          </a:p>
        </p:txBody>
      </p:sp>
      <p:sp>
        <p:nvSpPr>
          <p:cNvPr id="103" name="화살표: 아래쪽 102">
            <a:extLst>
              <a:ext uri="{FF2B5EF4-FFF2-40B4-BE49-F238E27FC236}">
                <a16:creationId xmlns:a16="http://schemas.microsoft.com/office/drawing/2014/main" id="{0B79BB40-06F8-4495-A320-DB325474413B}"/>
              </a:ext>
            </a:extLst>
          </p:cNvPr>
          <p:cNvSpPr/>
          <p:nvPr/>
        </p:nvSpPr>
        <p:spPr>
          <a:xfrm>
            <a:off x="7883693" y="3593767"/>
            <a:ext cx="446568" cy="52918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E252DD3D-CC83-4A99-BAA8-521BD62E7B9E}"/>
              </a:ext>
            </a:extLst>
          </p:cNvPr>
          <p:cNvSpPr/>
          <p:nvPr/>
        </p:nvSpPr>
        <p:spPr>
          <a:xfrm>
            <a:off x="365237" y="1605814"/>
            <a:ext cx="4060149" cy="3069373"/>
          </a:xfrm>
          <a:prstGeom prst="roundRect">
            <a:avLst>
              <a:gd name="adj" fmla="val 774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0038A8AB-237B-48BE-B89F-55C69D5BB714}"/>
              </a:ext>
            </a:extLst>
          </p:cNvPr>
          <p:cNvSpPr/>
          <p:nvPr/>
        </p:nvSpPr>
        <p:spPr>
          <a:xfrm>
            <a:off x="365237" y="4675187"/>
            <a:ext cx="4060149" cy="1424605"/>
          </a:xfrm>
          <a:prstGeom prst="roundRect">
            <a:avLst>
              <a:gd name="adj" fmla="val 1204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1564B21-DFCD-4A85-89FB-6C42014CB4DF}"/>
              </a:ext>
            </a:extLst>
          </p:cNvPr>
          <p:cNvSpPr txBox="1"/>
          <p:nvPr/>
        </p:nvSpPr>
        <p:spPr>
          <a:xfrm>
            <a:off x="4237514" y="4091872"/>
            <a:ext cx="1236236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데이터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A74646F-4244-4DC3-BF09-D828A2FFD71D}"/>
              </a:ext>
            </a:extLst>
          </p:cNvPr>
          <p:cNvSpPr txBox="1"/>
          <p:nvPr/>
        </p:nvSpPr>
        <p:spPr>
          <a:xfrm>
            <a:off x="4237514" y="5751563"/>
            <a:ext cx="1749198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활용 예정 데이터</a:t>
            </a:r>
          </a:p>
        </p:txBody>
      </p:sp>
      <p:pic>
        <p:nvPicPr>
          <p:cNvPr id="110" name="Picture 4" descr="cute car illustration - Google Search | Decoração de festa ...">
            <a:extLst>
              <a:ext uri="{FF2B5EF4-FFF2-40B4-BE49-F238E27FC236}">
                <a16:creationId xmlns:a16="http://schemas.microsoft.com/office/drawing/2014/main" id="{96F7A394-F9C4-431D-B63A-31B3A7883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27102" y="6531660"/>
            <a:ext cx="499499" cy="2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017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A03C4A1-C5DD-4180-8400-74C5D98E0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3615-3FBD-4666-B7E4-F68D6B9B5A83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E8B441-FBF9-46AE-B8EF-7334D8944307}"/>
              </a:ext>
            </a:extLst>
          </p:cNvPr>
          <p:cNvSpPr/>
          <p:nvPr/>
        </p:nvSpPr>
        <p:spPr>
          <a:xfrm>
            <a:off x="488566" y="1022873"/>
            <a:ext cx="2935354" cy="2446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769FD4-17F1-4163-B77E-6934521A3776}"/>
              </a:ext>
            </a:extLst>
          </p:cNvPr>
          <p:cNvSpPr txBox="1"/>
          <p:nvPr/>
        </p:nvSpPr>
        <p:spPr>
          <a:xfrm>
            <a:off x="342090" y="757900"/>
            <a:ext cx="338155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변수 설정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 데이터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A3700A-C696-4692-AC04-275F616A8AD5}"/>
              </a:ext>
            </a:extLst>
          </p:cNvPr>
          <p:cNvSpPr txBox="1"/>
          <p:nvPr/>
        </p:nvSpPr>
        <p:spPr>
          <a:xfrm>
            <a:off x="341203" y="326340"/>
            <a:ext cx="2279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활용 방안</a:t>
            </a:r>
          </a:p>
        </p:txBody>
      </p:sp>
      <p:sp>
        <p:nvSpPr>
          <p:cNvPr id="12" name="1/2 액자 11">
            <a:extLst>
              <a:ext uri="{FF2B5EF4-FFF2-40B4-BE49-F238E27FC236}">
                <a16:creationId xmlns:a16="http://schemas.microsoft.com/office/drawing/2014/main" id="{388CFE62-D2AE-4120-84B5-8C79119A311E}"/>
              </a:ext>
            </a:extLst>
          </p:cNvPr>
          <p:cNvSpPr/>
          <p:nvPr/>
        </p:nvSpPr>
        <p:spPr>
          <a:xfrm rot="8100000">
            <a:off x="2564941" y="388021"/>
            <a:ext cx="338300" cy="338300"/>
          </a:xfrm>
          <a:prstGeom prst="halfFrame">
            <a:avLst>
              <a:gd name="adj1" fmla="val 20322"/>
              <a:gd name="adj2" fmla="val 19086"/>
            </a:avLst>
          </a:prstGeom>
          <a:solidFill>
            <a:srgbClr val="F5C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52299E-3A64-4C3C-BB0B-6D3F29A5F5EC}"/>
              </a:ext>
            </a:extLst>
          </p:cNvPr>
          <p:cNvSpPr txBox="1"/>
          <p:nvPr/>
        </p:nvSpPr>
        <p:spPr>
          <a:xfrm>
            <a:off x="3063519" y="372505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프로세스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DF6334E-CCA2-44F8-A57B-1DE7087A04D3}"/>
              </a:ext>
            </a:extLst>
          </p:cNvPr>
          <p:cNvGrpSpPr/>
          <p:nvPr/>
        </p:nvGrpSpPr>
        <p:grpSpPr>
          <a:xfrm>
            <a:off x="391199" y="2272347"/>
            <a:ext cx="11409602" cy="2313305"/>
            <a:chOff x="317177" y="2056513"/>
            <a:chExt cx="11773819" cy="2387150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E21AB66-0A48-41DA-9F9C-0ADEED82D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177" y="2108181"/>
              <a:ext cx="2674564" cy="225928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1B40524-F5C2-4D2B-8477-9F2BE6A6F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7247" y="2056513"/>
              <a:ext cx="2773622" cy="2308812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D87D658E-A93C-431F-B16B-306A66D83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96823" y="2072411"/>
              <a:ext cx="2785052" cy="2327862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56A0597-82A8-46CC-8DF9-D820D418D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98324" y="2108181"/>
              <a:ext cx="2792672" cy="2335482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70795ED-0716-4248-B619-850BA23EEF6F}"/>
              </a:ext>
            </a:extLst>
          </p:cNvPr>
          <p:cNvSpPr txBox="1"/>
          <p:nvPr/>
        </p:nvSpPr>
        <p:spPr>
          <a:xfrm>
            <a:off x="651681" y="4585652"/>
            <a:ext cx="1907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기상상태별 위험도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DF4226-83DA-46E0-8821-854679762649}"/>
              </a:ext>
            </a:extLst>
          </p:cNvPr>
          <p:cNvSpPr txBox="1"/>
          <p:nvPr/>
        </p:nvSpPr>
        <p:spPr>
          <a:xfrm>
            <a:off x="3484904" y="4585652"/>
            <a:ext cx="1907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사고요일별 위험도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3C8D6D-6714-4A08-8C94-1634BD829CCB}"/>
              </a:ext>
            </a:extLst>
          </p:cNvPr>
          <p:cNvSpPr txBox="1"/>
          <p:nvPr/>
        </p:nvSpPr>
        <p:spPr>
          <a:xfrm>
            <a:off x="6400462" y="4585652"/>
            <a:ext cx="207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사고시각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별 위험도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2A7F5CA-27B1-41F3-B3FF-CFC8ED954787}"/>
              </a:ext>
            </a:extLst>
          </p:cNvPr>
          <p:cNvSpPr txBox="1"/>
          <p:nvPr/>
        </p:nvSpPr>
        <p:spPr>
          <a:xfrm>
            <a:off x="9409712" y="4585652"/>
            <a:ext cx="20758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도로형태별 위험도</a:t>
            </a:r>
            <a:b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(0: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단일로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1: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교차로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0" name="Picture 4" descr="cute car illustration - Google Search | Decoração de festa ...">
            <a:extLst>
              <a:ext uri="{FF2B5EF4-FFF2-40B4-BE49-F238E27FC236}">
                <a16:creationId xmlns:a16="http://schemas.microsoft.com/office/drawing/2014/main" id="{D8B6CC6B-8C94-4DA3-9331-DC279F35A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23640" y="6531660"/>
            <a:ext cx="499499" cy="2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226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A03C4A1-C5DD-4180-8400-74C5D98E0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3615-3FBD-4666-B7E4-F68D6B9B5A83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E8B441-FBF9-46AE-B8EF-7334D8944307}"/>
              </a:ext>
            </a:extLst>
          </p:cNvPr>
          <p:cNvSpPr/>
          <p:nvPr/>
        </p:nvSpPr>
        <p:spPr>
          <a:xfrm>
            <a:off x="488566" y="1022873"/>
            <a:ext cx="2973962" cy="2446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769FD4-17F1-4163-B77E-6934521A3776}"/>
              </a:ext>
            </a:extLst>
          </p:cNvPr>
          <p:cNvSpPr txBox="1"/>
          <p:nvPr/>
        </p:nvSpPr>
        <p:spPr>
          <a:xfrm>
            <a:off x="342090" y="757900"/>
            <a:ext cx="325455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변수 설정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삭제 데이터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A3700A-C696-4692-AC04-275F616A8AD5}"/>
              </a:ext>
            </a:extLst>
          </p:cNvPr>
          <p:cNvSpPr txBox="1"/>
          <p:nvPr/>
        </p:nvSpPr>
        <p:spPr>
          <a:xfrm>
            <a:off x="341203" y="326340"/>
            <a:ext cx="2279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활용 방안</a:t>
            </a:r>
          </a:p>
        </p:txBody>
      </p:sp>
      <p:sp>
        <p:nvSpPr>
          <p:cNvPr id="12" name="1/2 액자 11">
            <a:extLst>
              <a:ext uri="{FF2B5EF4-FFF2-40B4-BE49-F238E27FC236}">
                <a16:creationId xmlns:a16="http://schemas.microsoft.com/office/drawing/2014/main" id="{388CFE62-D2AE-4120-84B5-8C79119A311E}"/>
              </a:ext>
            </a:extLst>
          </p:cNvPr>
          <p:cNvSpPr/>
          <p:nvPr/>
        </p:nvSpPr>
        <p:spPr>
          <a:xfrm rot="8100000">
            <a:off x="2564941" y="388021"/>
            <a:ext cx="338300" cy="338300"/>
          </a:xfrm>
          <a:prstGeom prst="halfFrame">
            <a:avLst>
              <a:gd name="adj1" fmla="val 20322"/>
              <a:gd name="adj2" fmla="val 19086"/>
            </a:avLst>
          </a:prstGeom>
          <a:solidFill>
            <a:srgbClr val="F5C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52299E-3A64-4C3C-BB0B-6D3F29A5F5EC}"/>
              </a:ext>
            </a:extLst>
          </p:cNvPr>
          <p:cNvSpPr txBox="1"/>
          <p:nvPr/>
        </p:nvSpPr>
        <p:spPr>
          <a:xfrm>
            <a:off x="3063519" y="372505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프로세스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0957CA-10BC-4039-B9C3-C4AB7353C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49" y="2081681"/>
            <a:ext cx="3550857" cy="31300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BB7C69A-9915-47D8-A99A-A9E362F23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073" y="2123516"/>
            <a:ext cx="3753853" cy="31151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1F3278A-B601-4C95-898B-03F9FBDDBD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4032" y="2096650"/>
            <a:ext cx="3636917" cy="31151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4C7468-A035-456B-92D3-FDD5A6D4733F}"/>
              </a:ext>
            </a:extLst>
          </p:cNvPr>
          <p:cNvSpPr txBox="1"/>
          <p:nvPr/>
        </p:nvSpPr>
        <p:spPr>
          <a:xfrm>
            <a:off x="1318703" y="5238638"/>
            <a:ext cx="1907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사고월별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위험도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B54458-8F12-4143-8F51-1FE2243719A3}"/>
              </a:ext>
            </a:extLst>
          </p:cNvPr>
          <p:cNvSpPr txBox="1"/>
          <p:nvPr/>
        </p:nvSpPr>
        <p:spPr>
          <a:xfrm>
            <a:off x="4964895" y="5238638"/>
            <a:ext cx="2262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사고내용별 위험도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E9BD8A-CEC3-4074-A5C8-7A90D5C2953D}"/>
              </a:ext>
            </a:extLst>
          </p:cNvPr>
          <p:cNvSpPr txBox="1"/>
          <p:nvPr/>
        </p:nvSpPr>
        <p:spPr>
          <a:xfrm>
            <a:off x="8905554" y="5238638"/>
            <a:ext cx="2262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사고유형별 위험도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0" name="Picture 4" descr="cute car illustration - Google Search | Decoração de festa ...">
            <a:extLst>
              <a:ext uri="{FF2B5EF4-FFF2-40B4-BE49-F238E27FC236}">
                <a16:creationId xmlns:a16="http://schemas.microsoft.com/office/drawing/2014/main" id="{5F2AC2C1-B90C-459C-B5DF-8DDB6EEC9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99028" y="6531660"/>
            <a:ext cx="499499" cy="2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647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A03C4A1-C5DD-4180-8400-74C5D98E0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3615-3FBD-4666-B7E4-F68D6B9B5A83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E26244DB-DF1F-462A-991C-3A6E811FC5D0}"/>
              </a:ext>
            </a:extLst>
          </p:cNvPr>
          <p:cNvGraphicFramePr>
            <a:graphicFrameLocks noGrp="1"/>
          </p:cNvGraphicFramePr>
          <p:nvPr/>
        </p:nvGraphicFramePr>
        <p:xfrm>
          <a:off x="1505337" y="2008840"/>
          <a:ext cx="9181326" cy="20726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929144">
                  <a:extLst>
                    <a:ext uri="{9D8B030D-6E8A-4147-A177-3AD203B41FA5}">
                      <a16:colId xmlns:a16="http://schemas.microsoft.com/office/drawing/2014/main" val="2454702479"/>
                    </a:ext>
                  </a:extLst>
                </a:gridCol>
                <a:gridCol w="6252182">
                  <a:extLst>
                    <a:ext uri="{9D8B030D-6E8A-4147-A177-3AD203B41FA5}">
                      <a16:colId xmlns:a16="http://schemas.microsoft.com/office/drawing/2014/main" val="19569377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독립변수</a:t>
                      </a:r>
                      <a:r>
                        <a:rPr lang="en-US" altLang="ko-KR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(Source)</a:t>
                      </a:r>
                      <a:endParaRPr lang="ko-KR" altLang="en-US" sz="18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rgbClr val="FFD8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카테고리</a:t>
                      </a:r>
                      <a:r>
                        <a:rPr lang="en-US" altLang="ko-KR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(Unit)</a:t>
                      </a:r>
                      <a:endParaRPr lang="ko-KR" altLang="en-US" sz="18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rgbClr val="FFD8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751628"/>
                  </a:ext>
                </a:extLst>
              </a:tr>
              <a:tr h="26706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시계열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시간</a:t>
                      </a:r>
                      <a:r>
                        <a:rPr lang="en-US" altLang="ko-KR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- 0~3, 3~6, 6~9, 9~12, 12~15, 15~18, 18~21, 21~24</a:t>
                      </a:r>
                      <a:endParaRPr lang="ko-KR" altLang="en-US" sz="16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181000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요일 </a:t>
                      </a:r>
                      <a:r>
                        <a:rPr lang="en-US" altLang="ko-KR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– </a:t>
                      </a:r>
                      <a:r>
                        <a:rPr lang="ko-KR" altLang="en-US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월</a:t>
                      </a:r>
                      <a:r>
                        <a:rPr lang="en-US" altLang="ko-KR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화</a:t>
                      </a:r>
                      <a:r>
                        <a:rPr lang="en-US" altLang="ko-KR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수</a:t>
                      </a:r>
                      <a:r>
                        <a:rPr lang="en-US" altLang="ko-KR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목</a:t>
                      </a:r>
                      <a:r>
                        <a:rPr lang="en-US" altLang="ko-KR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금</a:t>
                      </a:r>
                      <a:r>
                        <a:rPr lang="en-US" altLang="ko-KR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토</a:t>
                      </a:r>
                      <a:r>
                        <a:rPr lang="en-US" altLang="ko-KR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1403893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지역 정보</a:t>
                      </a:r>
                    </a:p>
                  </a:txBody>
                  <a:tcPr anchor="ctr"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도로형태 </a:t>
                      </a:r>
                      <a:r>
                        <a:rPr lang="en-US" altLang="ko-KR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– </a:t>
                      </a:r>
                      <a:r>
                        <a:rPr lang="ko-KR" altLang="en-US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교차로</a:t>
                      </a:r>
                      <a:r>
                        <a:rPr lang="en-US" altLang="ko-KR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단일로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571417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도로명 주소 </a:t>
                      </a:r>
                      <a:r>
                        <a:rPr lang="en-US" altLang="ko-KR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– </a:t>
                      </a:r>
                      <a:r>
                        <a:rPr lang="ko-KR" altLang="en-US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위도</a:t>
                      </a:r>
                      <a:r>
                        <a:rPr lang="en-US" altLang="ko-KR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경도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235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날씨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기상상태 </a:t>
                      </a:r>
                      <a:r>
                        <a:rPr lang="en-US" altLang="ko-KR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– </a:t>
                      </a:r>
                      <a:r>
                        <a:rPr lang="ko-KR" altLang="en-US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맑음</a:t>
                      </a:r>
                      <a:r>
                        <a:rPr lang="en-US" altLang="ko-KR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</a:t>
                      </a:r>
                      <a:r>
                        <a:rPr lang="en-US" altLang="ko-KR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흐림</a:t>
                      </a:r>
                      <a:r>
                        <a:rPr lang="en-US" altLang="ko-KR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597051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39E8B441-FBF9-46AE-B8EF-7334D8944307}"/>
              </a:ext>
            </a:extLst>
          </p:cNvPr>
          <p:cNvSpPr/>
          <p:nvPr/>
        </p:nvSpPr>
        <p:spPr>
          <a:xfrm>
            <a:off x="488566" y="1022873"/>
            <a:ext cx="1660274" cy="2446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769FD4-17F1-4163-B77E-6934521A3776}"/>
              </a:ext>
            </a:extLst>
          </p:cNvPr>
          <p:cNvSpPr txBox="1"/>
          <p:nvPr/>
        </p:nvSpPr>
        <p:spPr>
          <a:xfrm>
            <a:off x="342090" y="757900"/>
            <a:ext cx="1873634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변수 설정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E434018-06BA-4FD9-A2F1-F788074D9DD4}"/>
              </a:ext>
            </a:extLst>
          </p:cNvPr>
          <p:cNvGraphicFramePr>
            <a:graphicFrameLocks noGrp="1"/>
          </p:cNvGraphicFramePr>
          <p:nvPr/>
        </p:nvGraphicFramePr>
        <p:xfrm>
          <a:off x="1505336" y="4562414"/>
          <a:ext cx="9181326" cy="73152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895976">
                  <a:extLst>
                    <a:ext uri="{9D8B030D-6E8A-4147-A177-3AD203B41FA5}">
                      <a16:colId xmlns:a16="http://schemas.microsoft.com/office/drawing/2014/main" val="1735055045"/>
                    </a:ext>
                  </a:extLst>
                </a:gridCol>
                <a:gridCol w="6285350">
                  <a:extLst>
                    <a:ext uri="{9D8B030D-6E8A-4147-A177-3AD203B41FA5}">
                      <a16:colId xmlns:a16="http://schemas.microsoft.com/office/drawing/2014/main" val="3365364891"/>
                    </a:ext>
                  </a:extLst>
                </a:gridCol>
              </a:tblGrid>
              <a:tr h="3272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종속변수</a:t>
                      </a:r>
                      <a:r>
                        <a:rPr lang="en-US" altLang="ko-KR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(Source) </a:t>
                      </a:r>
                      <a:endParaRPr lang="ko-KR" altLang="en-US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rgbClr val="FFD8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카테고리</a:t>
                      </a:r>
                      <a:r>
                        <a:rPr lang="en-US" altLang="ko-KR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(Unit)</a:t>
                      </a:r>
                      <a:endParaRPr lang="en-US" altLang="ko-KR" sz="18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rgbClr val="FFD8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260542"/>
                  </a:ext>
                </a:extLst>
              </a:tr>
              <a:tr h="3272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교통사고 정보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주소 기반 사고 발생수에 따른 위험도 </a:t>
                      </a:r>
                      <a:r>
                        <a:rPr lang="en-US" altLang="ko-KR" sz="16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1~5</a:t>
                      </a:r>
                      <a:r>
                        <a:rPr lang="ko-KR" altLang="en-US" sz="16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75037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5A3700A-C696-4692-AC04-275F616A8AD5}"/>
              </a:ext>
            </a:extLst>
          </p:cNvPr>
          <p:cNvSpPr txBox="1"/>
          <p:nvPr/>
        </p:nvSpPr>
        <p:spPr>
          <a:xfrm>
            <a:off x="341203" y="326340"/>
            <a:ext cx="2279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활용 방안</a:t>
            </a:r>
          </a:p>
        </p:txBody>
      </p:sp>
      <p:sp>
        <p:nvSpPr>
          <p:cNvPr id="12" name="1/2 액자 11">
            <a:extLst>
              <a:ext uri="{FF2B5EF4-FFF2-40B4-BE49-F238E27FC236}">
                <a16:creationId xmlns:a16="http://schemas.microsoft.com/office/drawing/2014/main" id="{388CFE62-D2AE-4120-84B5-8C79119A311E}"/>
              </a:ext>
            </a:extLst>
          </p:cNvPr>
          <p:cNvSpPr/>
          <p:nvPr/>
        </p:nvSpPr>
        <p:spPr>
          <a:xfrm rot="8100000">
            <a:off x="2564941" y="388021"/>
            <a:ext cx="338300" cy="338300"/>
          </a:xfrm>
          <a:prstGeom prst="halfFrame">
            <a:avLst>
              <a:gd name="adj1" fmla="val 20322"/>
              <a:gd name="adj2" fmla="val 19086"/>
            </a:avLst>
          </a:prstGeom>
          <a:solidFill>
            <a:srgbClr val="F5C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52299E-3A64-4C3C-BB0B-6D3F29A5F5EC}"/>
              </a:ext>
            </a:extLst>
          </p:cNvPr>
          <p:cNvSpPr txBox="1"/>
          <p:nvPr/>
        </p:nvSpPr>
        <p:spPr>
          <a:xfrm>
            <a:off x="3063519" y="372505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프로세스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6" name="Picture 4" descr="cute car illustration - Google Search | Decoração de festa ...">
            <a:extLst>
              <a:ext uri="{FF2B5EF4-FFF2-40B4-BE49-F238E27FC236}">
                <a16:creationId xmlns:a16="http://schemas.microsoft.com/office/drawing/2014/main" id="{0EB0C8DE-9775-4997-B190-6CD6D0015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48777" y="6531660"/>
            <a:ext cx="499499" cy="2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388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B62FD5D-822C-40A9-93C7-8809683316ED}"/>
              </a:ext>
            </a:extLst>
          </p:cNvPr>
          <p:cNvSpPr txBox="1"/>
          <p:nvPr/>
        </p:nvSpPr>
        <p:spPr>
          <a:xfrm>
            <a:off x="341203" y="326340"/>
            <a:ext cx="2279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활용 방안</a:t>
            </a:r>
          </a:p>
        </p:txBody>
      </p:sp>
      <p:sp>
        <p:nvSpPr>
          <p:cNvPr id="15" name="1/2 액자 14">
            <a:extLst>
              <a:ext uri="{FF2B5EF4-FFF2-40B4-BE49-F238E27FC236}">
                <a16:creationId xmlns:a16="http://schemas.microsoft.com/office/drawing/2014/main" id="{7F44637D-E9E1-4D95-A63E-4934B47E9CE8}"/>
              </a:ext>
            </a:extLst>
          </p:cNvPr>
          <p:cNvSpPr/>
          <p:nvPr/>
        </p:nvSpPr>
        <p:spPr>
          <a:xfrm rot="8100000">
            <a:off x="2564941" y="388021"/>
            <a:ext cx="338300" cy="338300"/>
          </a:xfrm>
          <a:prstGeom prst="halfFrame">
            <a:avLst>
              <a:gd name="adj1" fmla="val 20322"/>
              <a:gd name="adj2" fmla="val 19086"/>
            </a:avLst>
          </a:prstGeom>
          <a:solidFill>
            <a:srgbClr val="F5C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E7A116-CC8A-4559-A6A5-6368E59428AA}"/>
              </a:ext>
            </a:extLst>
          </p:cNvPr>
          <p:cNvSpPr txBox="1"/>
          <p:nvPr/>
        </p:nvSpPr>
        <p:spPr>
          <a:xfrm>
            <a:off x="3063519" y="372505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프로세스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7" name="슬라이드 번호 개체 틀 76">
            <a:extLst>
              <a:ext uri="{FF2B5EF4-FFF2-40B4-BE49-F238E27FC236}">
                <a16:creationId xmlns:a16="http://schemas.microsoft.com/office/drawing/2014/main" id="{F092B845-5CED-4A5A-B307-13F66CAE7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3615-3FBD-4666-B7E4-F68D6B9B5A83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5F3AE27-1F4A-4F51-B54F-89531C3FF1C4}"/>
              </a:ext>
            </a:extLst>
          </p:cNvPr>
          <p:cNvSpPr txBox="1"/>
          <p:nvPr/>
        </p:nvSpPr>
        <p:spPr>
          <a:xfrm>
            <a:off x="4767752" y="2012285"/>
            <a:ext cx="2656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머신러닝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학습 방법</a:t>
            </a:r>
          </a:p>
        </p:txBody>
      </p:sp>
      <p:sp>
        <p:nvSpPr>
          <p:cNvPr id="86" name="말풍선: 모서리가 둥근 사각형 85">
            <a:extLst>
              <a:ext uri="{FF2B5EF4-FFF2-40B4-BE49-F238E27FC236}">
                <a16:creationId xmlns:a16="http://schemas.microsoft.com/office/drawing/2014/main" id="{B4499999-0E6A-4467-AC29-899E954A5FDE}"/>
              </a:ext>
            </a:extLst>
          </p:cNvPr>
          <p:cNvSpPr/>
          <p:nvPr/>
        </p:nvSpPr>
        <p:spPr>
          <a:xfrm>
            <a:off x="2275479" y="4090670"/>
            <a:ext cx="7641044" cy="2113280"/>
          </a:xfrm>
          <a:prstGeom prst="wedgeRoundRectCallout">
            <a:avLst>
              <a:gd name="adj1" fmla="val -40346"/>
              <a:gd name="adj2" fmla="val -67307"/>
              <a:gd name="adj3" fmla="val 16667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2C14A61E-A905-498F-9997-5BE940229F40}"/>
              </a:ext>
            </a:extLst>
          </p:cNvPr>
          <p:cNvSpPr/>
          <p:nvPr/>
        </p:nvSpPr>
        <p:spPr>
          <a:xfrm>
            <a:off x="1481079" y="3096205"/>
            <a:ext cx="1588798" cy="636935"/>
          </a:xfrm>
          <a:prstGeom prst="roundRect">
            <a:avLst>
              <a:gd name="adj" fmla="val 14526"/>
            </a:avLst>
          </a:prstGeom>
          <a:solidFill>
            <a:srgbClr val="FFD8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지도학습 </a:t>
            </a: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9D13A01A-E3A0-4C33-8F8C-363716E92204}"/>
              </a:ext>
            </a:extLst>
          </p:cNvPr>
          <p:cNvSpPr/>
          <p:nvPr/>
        </p:nvSpPr>
        <p:spPr>
          <a:xfrm>
            <a:off x="5301601" y="3096205"/>
            <a:ext cx="1588798" cy="636935"/>
          </a:xfrm>
          <a:prstGeom prst="roundRect">
            <a:avLst>
              <a:gd name="adj" fmla="val 14526"/>
            </a:avLst>
          </a:prstGeom>
          <a:solidFill>
            <a:srgbClr val="FFD8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비지도학습 </a:t>
            </a: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F4D8ABB5-E3BB-4F2E-9292-1B32525138CB}"/>
              </a:ext>
            </a:extLst>
          </p:cNvPr>
          <p:cNvSpPr/>
          <p:nvPr/>
        </p:nvSpPr>
        <p:spPr>
          <a:xfrm>
            <a:off x="9122123" y="3096205"/>
            <a:ext cx="1588798" cy="636935"/>
          </a:xfrm>
          <a:prstGeom prst="roundRect">
            <a:avLst>
              <a:gd name="adj" fmla="val 14526"/>
            </a:avLst>
          </a:prstGeom>
          <a:solidFill>
            <a:srgbClr val="FFD8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강화학습</a:t>
            </a: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F105DE6B-F60A-40CA-82AB-DC18AFAEFEC9}"/>
              </a:ext>
            </a:extLst>
          </p:cNvPr>
          <p:cNvCxnSpPr>
            <a:stCxn id="83" idx="2"/>
            <a:endCxn id="88" idx="0"/>
          </p:cNvCxnSpPr>
          <p:nvPr/>
        </p:nvCxnSpPr>
        <p:spPr>
          <a:xfrm flipH="1">
            <a:off x="2275478" y="2535505"/>
            <a:ext cx="3820522" cy="5607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6BDCF4FF-7508-4880-8EC3-8250911B6982}"/>
              </a:ext>
            </a:extLst>
          </p:cNvPr>
          <p:cNvCxnSpPr>
            <a:stCxn id="83" idx="2"/>
            <a:endCxn id="102" idx="0"/>
          </p:cNvCxnSpPr>
          <p:nvPr/>
        </p:nvCxnSpPr>
        <p:spPr>
          <a:xfrm>
            <a:off x="6096000" y="2535505"/>
            <a:ext cx="0" cy="5607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96E5F13C-1280-49AF-8ED8-2DF730A4AAB1}"/>
              </a:ext>
            </a:extLst>
          </p:cNvPr>
          <p:cNvCxnSpPr>
            <a:stCxn id="83" idx="2"/>
            <a:endCxn id="104" idx="0"/>
          </p:cNvCxnSpPr>
          <p:nvPr/>
        </p:nvCxnSpPr>
        <p:spPr>
          <a:xfrm>
            <a:off x="6096000" y="2535505"/>
            <a:ext cx="3820522" cy="5607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FCCCC76F-9033-413F-A450-7A7615133BA0}"/>
              </a:ext>
            </a:extLst>
          </p:cNvPr>
          <p:cNvGrpSpPr/>
          <p:nvPr/>
        </p:nvGrpSpPr>
        <p:grpSpPr>
          <a:xfrm>
            <a:off x="2832207" y="4531873"/>
            <a:ext cx="6527585" cy="1208993"/>
            <a:chOff x="3188931" y="4409487"/>
            <a:chExt cx="5814136" cy="1076853"/>
          </a:xfrm>
        </p:grpSpPr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F20F643C-1BE2-4A7E-81F9-4C91801411B4}"/>
                </a:ext>
              </a:extLst>
            </p:cNvPr>
            <p:cNvSpPr/>
            <p:nvPr/>
          </p:nvSpPr>
          <p:spPr>
            <a:xfrm>
              <a:off x="3188931" y="4414393"/>
              <a:ext cx="1588798" cy="356969"/>
            </a:xfrm>
            <a:prstGeom prst="roundRect">
              <a:avLst>
                <a:gd name="adj" fmla="val 14526"/>
              </a:avLst>
            </a:prstGeom>
            <a:solidFill>
              <a:srgbClr val="FFE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나이브베이즈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모형</a:t>
              </a:r>
            </a:p>
          </p:txBody>
        </p:sp>
        <p:sp>
          <p:nvSpPr>
            <p:cNvPr id="110" name="사각형: 둥근 모서리 109">
              <a:extLst>
                <a:ext uri="{FF2B5EF4-FFF2-40B4-BE49-F238E27FC236}">
                  <a16:creationId xmlns:a16="http://schemas.microsoft.com/office/drawing/2014/main" id="{D5FE2FF3-C581-4B4D-AC4A-E349F0C4D8EC}"/>
                </a:ext>
              </a:extLst>
            </p:cNvPr>
            <p:cNvSpPr/>
            <p:nvPr/>
          </p:nvSpPr>
          <p:spPr>
            <a:xfrm>
              <a:off x="5301600" y="4409487"/>
              <a:ext cx="1588798" cy="356969"/>
            </a:xfrm>
            <a:prstGeom prst="roundRect">
              <a:avLst>
                <a:gd name="adj" fmla="val 14526"/>
              </a:avLst>
            </a:prstGeom>
            <a:solidFill>
              <a:srgbClr val="FFE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로지스틱 회귀모형</a:t>
              </a:r>
            </a:p>
          </p:txBody>
        </p:sp>
        <p:sp>
          <p:nvSpPr>
            <p:cNvPr id="111" name="사각형: 둥근 모서리 110">
              <a:extLst>
                <a:ext uri="{FF2B5EF4-FFF2-40B4-BE49-F238E27FC236}">
                  <a16:creationId xmlns:a16="http://schemas.microsoft.com/office/drawing/2014/main" id="{C523F794-81D4-466F-8A56-6DFF52F74E0E}"/>
                </a:ext>
              </a:extLst>
            </p:cNvPr>
            <p:cNvSpPr/>
            <p:nvPr/>
          </p:nvSpPr>
          <p:spPr>
            <a:xfrm>
              <a:off x="7414269" y="4409487"/>
              <a:ext cx="1588798" cy="356969"/>
            </a:xfrm>
            <a:prstGeom prst="roundRect">
              <a:avLst>
                <a:gd name="adj" fmla="val 14526"/>
              </a:avLst>
            </a:prstGeom>
            <a:solidFill>
              <a:srgbClr val="FFE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의사결정나무 모형</a:t>
              </a:r>
              <a:endPara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12" name="사각형: 둥근 모서리 111">
              <a:extLst>
                <a:ext uri="{FF2B5EF4-FFF2-40B4-BE49-F238E27FC236}">
                  <a16:creationId xmlns:a16="http://schemas.microsoft.com/office/drawing/2014/main" id="{30702B98-E515-49B8-8922-547E4644FDAA}"/>
                </a:ext>
              </a:extLst>
            </p:cNvPr>
            <p:cNvSpPr/>
            <p:nvPr/>
          </p:nvSpPr>
          <p:spPr>
            <a:xfrm>
              <a:off x="7414269" y="5129370"/>
              <a:ext cx="1588798" cy="356969"/>
            </a:xfrm>
            <a:prstGeom prst="roundRect">
              <a:avLst>
                <a:gd name="adj" fmla="val 14526"/>
              </a:avLst>
            </a:prstGeom>
            <a:solidFill>
              <a:srgbClr val="FFE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랜덤포레스트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모형</a:t>
              </a:r>
            </a:p>
          </p:txBody>
        </p:sp>
        <p:sp>
          <p:nvSpPr>
            <p:cNvPr id="113" name="사각형: 둥근 모서리 112">
              <a:extLst>
                <a:ext uri="{FF2B5EF4-FFF2-40B4-BE49-F238E27FC236}">
                  <a16:creationId xmlns:a16="http://schemas.microsoft.com/office/drawing/2014/main" id="{6BB1A864-5E34-4A52-ADFF-41979AE93E4B}"/>
                </a:ext>
              </a:extLst>
            </p:cNvPr>
            <p:cNvSpPr/>
            <p:nvPr/>
          </p:nvSpPr>
          <p:spPr>
            <a:xfrm>
              <a:off x="3188931" y="5129371"/>
              <a:ext cx="1588798" cy="356969"/>
            </a:xfrm>
            <a:prstGeom prst="roundRect">
              <a:avLst>
                <a:gd name="adj" fmla="val 14526"/>
              </a:avLst>
            </a:prstGeom>
            <a:solidFill>
              <a:srgbClr val="FFE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신경망 모형</a:t>
              </a:r>
            </a:p>
          </p:txBody>
        </p:sp>
        <p:sp>
          <p:nvSpPr>
            <p:cNvPr id="114" name="사각형: 둥근 모서리 113">
              <a:extLst>
                <a:ext uri="{FF2B5EF4-FFF2-40B4-BE49-F238E27FC236}">
                  <a16:creationId xmlns:a16="http://schemas.microsoft.com/office/drawing/2014/main" id="{348076A6-B1EE-4015-A159-6581C72D2198}"/>
                </a:ext>
              </a:extLst>
            </p:cNvPr>
            <p:cNvSpPr/>
            <p:nvPr/>
          </p:nvSpPr>
          <p:spPr>
            <a:xfrm>
              <a:off x="5301600" y="5129371"/>
              <a:ext cx="1588798" cy="356969"/>
            </a:xfrm>
            <a:prstGeom prst="roundRect">
              <a:avLst>
                <a:gd name="adj" fmla="val 14526"/>
              </a:avLst>
            </a:prstGeom>
            <a:solidFill>
              <a:srgbClr val="FFE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그래디언트</a:t>
              </a:r>
              <a:r>
                <a:rPr lang="ko-KR" altLang="en-US" sz="14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1400" dirty="0" err="1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부스팅</a:t>
              </a:r>
              <a:br>
                <a:rPr lang="en-US" altLang="ko-KR" sz="14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</a:br>
              <a:r>
                <a:rPr lang="ko-KR" altLang="en-US" sz="14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회귀 트리 모형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130692BA-45D5-4A62-BB95-7F77A813EA48}"/>
              </a:ext>
            </a:extLst>
          </p:cNvPr>
          <p:cNvGrpSpPr/>
          <p:nvPr/>
        </p:nvGrpSpPr>
        <p:grpSpPr>
          <a:xfrm>
            <a:off x="1357363" y="1257023"/>
            <a:ext cx="9477274" cy="1077218"/>
            <a:chOff x="470101" y="1361440"/>
            <a:chExt cx="9477274" cy="1077218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FB7AD86A-944E-4978-BE87-704E0EEF2828}"/>
                </a:ext>
              </a:extLst>
            </p:cNvPr>
            <p:cNvSpPr/>
            <p:nvPr/>
          </p:nvSpPr>
          <p:spPr>
            <a:xfrm>
              <a:off x="653666" y="1533743"/>
              <a:ext cx="1167514" cy="30775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A4A2F842-E3B1-4DB6-92AF-70ED5A994E6E}"/>
                </a:ext>
              </a:extLst>
            </p:cNvPr>
            <p:cNvSpPr txBox="1"/>
            <p:nvPr/>
          </p:nvSpPr>
          <p:spPr>
            <a:xfrm>
              <a:off x="470101" y="1361440"/>
              <a:ext cx="947727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머신러닝</a:t>
              </a:r>
              <a:r>
                <a:rPr lang="ko-KR" altLang="en-US" sz="28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: </a:t>
              </a: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인공지능의 한 분야로</a:t>
              </a: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컴퓨터가 학습할 수 있도록 하는 알고리즘과 기술을 개발하는 분야</a:t>
              </a:r>
              <a:endPara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" name="Picture 4" descr="cute car illustration - Google Search | Decoração de festa ...">
            <a:extLst>
              <a:ext uri="{FF2B5EF4-FFF2-40B4-BE49-F238E27FC236}">
                <a16:creationId xmlns:a16="http://schemas.microsoft.com/office/drawing/2014/main" id="{77169DCA-EB81-481D-AD74-2D9FE0EAC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18002" y="6531660"/>
            <a:ext cx="499499" cy="2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733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B62FD5D-822C-40A9-93C7-8809683316ED}"/>
              </a:ext>
            </a:extLst>
          </p:cNvPr>
          <p:cNvSpPr txBox="1"/>
          <p:nvPr/>
        </p:nvSpPr>
        <p:spPr>
          <a:xfrm>
            <a:off x="341203" y="326340"/>
            <a:ext cx="2279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활용 방안</a:t>
            </a:r>
          </a:p>
        </p:txBody>
      </p:sp>
      <p:sp>
        <p:nvSpPr>
          <p:cNvPr id="15" name="1/2 액자 14">
            <a:extLst>
              <a:ext uri="{FF2B5EF4-FFF2-40B4-BE49-F238E27FC236}">
                <a16:creationId xmlns:a16="http://schemas.microsoft.com/office/drawing/2014/main" id="{7F44637D-E9E1-4D95-A63E-4934B47E9CE8}"/>
              </a:ext>
            </a:extLst>
          </p:cNvPr>
          <p:cNvSpPr/>
          <p:nvPr/>
        </p:nvSpPr>
        <p:spPr>
          <a:xfrm rot="8100000">
            <a:off x="2564941" y="388021"/>
            <a:ext cx="338300" cy="338300"/>
          </a:xfrm>
          <a:prstGeom prst="halfFrame">
            <a:avLst>
              <a:gd name="adj1" fmla="val 20322"/>
              <a:gd name="adj2" fmla="val 19086"/>
            </a:avLst>
          </a:prstGeom>
          <a:solidFill>
            <a:srgbClr val="F5C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E7A116-CC8A-4559-A6A5-6368E59428AA}"/>
              </a:ext>
            </a:extLst>
          </p:cNvPr>
          <p:cNvSpPr txBox="1"/>
          <p:nvPr/>
        </p:nvSpPr>
        <p:spPr>
          <a:xfrm>
            <a:off x="3063519" y="372505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프로세스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7" name="슬라이드 번호 개체 틀 76">
            <a:extLst>
              <a:ext uri="{FF2B5EF4-FFF2-40B4-BE49-F238E27FC236}">
                <a16:creationId xmlns:a16="http://schemas.microsoft.com/office/drawing/2014/main" id="{F092B845-5CED-4A5A-B307-13F66CAE7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3615-3FBD-4666-B7E4-F68D6B9B5A83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5F3AE27-1F4A-4F51-B54F-89531C3FF1C4}"/>
              </a:ext>
            </a:extLst>
          </p:cNvPr>
          <p:cNvSpPr txBox="1"/>
          <p:nvPr/>
        </p:nvSpPr>
        <p:spPr>
          <a:xfrm>
            <a:off x="4767752" y="2012285"/>
            <a:ext cx="2656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머신러닝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학습 방법</a:t>
            </a:r>
          </a:p>
        </p:txBody>
      </p:sp>
      <p:sp>
        <p:nvSpPr>
          <p:cNvPr id="86" name="말풍선: 모서리가 둥근 사각형 85">
            <a:extLst>
              <a:ext uri="{FF2B5EF4-FFF2-40B4-BE49-F238E27FC236}">
                <a16:creationId xmlns:a16="http://schemas.microsoft.com/office/drawing/2014/main" id="{B4499999-0E6A-4467-AC29-899E954A5FDE}"/>
              </a:ext>
            </a:extLst>
          </p:cNvPr>
          <p:cNvSpPr/>
          <p:nvPr/>
        </p:nvSpPr>
        <p:spPr>
          <a:xfrm>
            <a:off x="2275479" y="4090670"/>
            <a:ext cx="7641044" cy="2113280"/>
          </a:xfrm>
          <a:prstGeom prst="wedgeRoundRectCallout">
            <a:avLst>
              <a:gd name="adj1" fmla="val -40346"/>
              <a:gd name="adj2" fmla="val -67307"/>
              <a:gd name="adj3" fmla="val 16667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2C14A61E-A905-498F-9997-5BE940229F40}"/>
              </a:ext>
            </a:extLst>
          </p:cNvPr>
          <p:cNvSpPr/>
          <p:nvPr/>
        </p:nvSpPr>
        <p:spPr>
          <a:xfrm>
            <a:off x="1481079" y="3096205"/>
            <a:ext cx="1588798" cy="636935"/>
          </a:xfrm>
          <a:prstGeom prst="roundRect">
            <a:avLst>
              <a:gd name="adj" fmla="val 14526"/>
            </a:avLst>
          </a:prstGeom>
          <a:solidFill>
            <a:srgbClr val="FFD8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지도학습 </a:t>
            </a: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9D13A01A-E3A0-4C33-8F8C-363716E92204}"/>
              </a:ext>
            </a:extLst>
          </p:cNvPr>
          <p:cNvSpPr/>
          <p:nvPr/>
        </p:nvSpPr>
        <p:spPr>
          <a:xfrm>
            <a:off x="5301601" y="3096205"/>
            <a:ext cx="1588798" cy="636935"/>
          </a:xfrm>
          <a:prstGeom prst="roundRect">
            <a:avLst>
              <a:gd name="adj" fmla="val 14526"/>
            </a:avLst>
          </a:prstGeom>
          <a:solidFill>
            <a:srgbClr val="FFD8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비지도학습 </a:t>
            </a: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F4D8ABB5-E3BB-4F2E-9292-1B32525138CB}"/>
              </a:ext>
            </a:extLst>
          </p:cNvPr>
          <p:cNvSpPr/>
          <p:nvPr/>
        </p:nvSpPr>
        <p:spPr>
          <a:xfrm>
            <a:off x="9122123" y="3096205"/>
            <a:ext cx="1588798" cy="636935"/>
          </a:xfrm>
          <a:prstGeom prst="roundRect">
            <a:avLst>
              <a:gd name="adj" fmla="val 14526"/>
            </a:avLst>
          </a:prstGeom>
          <a:solidFill>
            <a:srgbClr val="FFD8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강화학습</a:t>
            </a: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F105DE6B-F60A-40CA-82AB-DC18AFAEFEC9}"/>
              </a:ext>
            </a:extLst>
          </p:cNvPr>
          <p:cNvCxnSpPr>
            <a:stCxn id="83" idx="2"/>
            <a:endCxn id="88" idx="0"/>
          </p:cNvCxnSpPr>
          <p:nvPr/>
        </p:nvCxnSpPr>
        <p:spPr>
          <a:xfrm flipH="1">
            <a:off x="2275478" y="2535505"/>
            <a:ext cx="3820522" cy="5607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6BDCF4FF-7508-4880-8EC3-8250911B6982}"/>
              </a:ext>
            </a:extLst>
          </p:cNvPr>
          <p:cNvCxnSpPr>
            <a:stCxn id="83" idx="2"/>
            <a:endCxn id="102" idx="0"/>
          </p:cNvCxnSpPr>
          <p:nvPr/>
        </p:nvCxnSpPr>
        <p:spPr>
          <a:xfrm>
            <a:off x="6096000" y="2535505"/>
            <a:ext cx="0" cy="5607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96E5F13C-1280-49AF-8ED8-2DF730A4AAB1}"/>
              </a:ext>
            </a:extLst>
          </p:cNvPr>
          <p:cNvCxnSpPr>
            <a:stCxn id="83" idx="2"/>
            <a:endCxn id="104" idx="0"/>
          </p:cNvCxnSpPr>
          <p:nvPr/>
        </p:nvCxnSpPr>
        <p:spPr>
          <a:xfrm>
            <a:off x="6096000" y="2535505"/>
            <a:ext cx="3820522" cy="5607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F20F643C-1BE2-4A7E-81F9-4C91801411B4}"/>
              </a:ext>
            </a:extLst>
          </p:cNvPr>
          <p:cNvSpPr/>
          <p:nvPr/>
        </p:nvSpPr>
        <p:spPr>
          <a:xfrm>
            <a:off x="2832207" y="4537382"/>
            <a:ext cx="1783758" cy="400772"/>
          </a:xfrm>
          <a:prstGeom prst="roundRect">
            <a:avLst>
              <a:gd name="adj" fmla="val 14526"/>
            </a:avLst>
          </a:prstGeom>
          <a:solidFill>
            <a:srgbClr val="FFE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나이브베이즈</a:t>
            </a:r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모형</a:t>
            </a: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D5FE2FF3-C581-4B4D-AC4A-E349F0C4D8EC}"/>
              </a:ext>
            </a:extLst>
          </p:cNvPr>
          <p:cNvSpPr/>
          <p:nvPr/>
        </p:nvSpPr>
        <p:spPr>
          <a:xfrm>
            <a:off x="5204120" y="4531874"/>
            <a:ext cx="1783758" cy="400772"/>
          </a:xfrm>
          <a:prstGeom prst="roundRect">
            <a:avLst>
              <a:gd name="adj" fmla="val 14526"/>
            </a:avLst>
          </a:prstGeom>
          <a:solidFill>
            <a:srgbClr val="FFE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로지스틱 회귀모형</a:t>
            </a: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C523F794-81D4-466F-8A56-6DFF52F74E0E}"/>
              </a:ext>
            </a:extLst>
          </p:cNvPr>
          <p:cNvSpPr/>
          <p:nvPr/>
        </p:nvSpPr>
        <p:spPr>
          <a:xfrm>
            <a:off x="7576034" y="4531874"/>
            <a:ext cx="1783758" cy="400772"/>
          </a:xfrm>
          <a:prstGeom prst="roundRect">
            <a:avLst>
              <a:gd name="adj" fmla="val 14526"/>
            </a:avLst>
          </a:prstGeom>
          <a:solidFill>
            <a:srgbClr val="FFE79B"/>
          </a:solidFill>
          <a:ln>
            <a:noFill/>
          </a:ln>
          <a:effectLst>
            <a:glow rad="152400">
              <a:schemeClr val="accent6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의사결정나무 모형</a:t>
            </a:r>
            <a:endParaRPr lang="ko-KR" altLang="en-US" sz="16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30702B98-E515-49B8-8922-547E4644FDAA}"/>
              </a:ext>
            </a:extLst>
          </p:cNvPr>
          <p:cNvSpPr/>
          <p:nvPr/>
        </p:nvSpPr>
        <p:spPr>
          <a:xfrm>
            <a:off x="7576034" y="5340094"/>
            <a:ext cx="1783758" cy="400772"/>
          </a:xfrm>
          <a:prstGeom prst="roundRect">
            <a:avLst>
              <a:gd name="adj" fmla="val 14526"/>
            </a:avLst>
          </a:prstGeom>
          <a:solidFill>
            <a:srgbClr val="FFE79B"/>
          </a:solidFill>
          <a:ln>
            <a:noFill/>
          </a:ln>
          <a:effectLst>
            <a:glow rad="152400">
              <a:schemeClr val="accent6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랜덤포레스트</a:t>
            </a:r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모형</a:t>
            </a: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130692BA-45D5-4A62-BB95-7F77A813EA48}"/>
              </a:ext>
            </a:extLst>
          </p:cNvPr>
          <p:cNvGrpSpPr/>
          <p:nvPr/>
        </p:nvGrpSpPr>
        <p:grpSpPr>
          <a:xfrm>
            <a:off x="1357363" y="1257023"/>
            <a:ext cx="9477274" cy="1077218"/>
            <a:chOff x="470101" y="1361440"/>
            <a:chExt cx="9477274" cy="1077218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FB7AD86A-944E-4978-BE87-704E0EEF2828}"/>
                </a:ext>
              </a:extLst>
            </p:cNvPr>
            <p:cNvSpPr/>
            <p:nvPr/>
          </p:nvSpPr>
          <p:spPr>
            <a:xfrm>
              <a:off x="653666" y="1533743"/>
              <a:ext cx="1167514" cy="30775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A4A2F842-E3B1-4DB6-92AF-70ED5A994E6E}"/>
                </a:ext>
              </a:extLst>
            </p:cNvPr>
            <p:cNvSpPr txBox="1"/>
            <p:nvPr/>
          </p:nvSpPr>
          <p:spPr>
            <a:xfrm>
              <a:off x="470101" y="1361440"/>
              <a:ext cx="947727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머신러닝</a:t>
              </a:r>
              <a:r>
                <a:rPr lang="ko-KR" altLang="en-US" sz="28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: </a:t>
              </a: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인공지능의 한 분야로</a:t>
              </a: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컴퓨터가 학습할 수 있도록 하는 알고리즘과 기술을 개발하는 분야</a:t>
              </a:r>
              <a:endPara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8C4A634-8E5D-4ABA-BEAD-D8D7BBFC6B6E}"/>
              </a:ext>
            </a:extLst>
          </p:cNvPr>
          <p:cNvSpPr/>
          <p:nvPr/>
        </p:nvSpPr>
        <p:spPr>
          <a:xfrm>
            <a:off x="2832207" y="5340094"/>
            <a:ext cx="1783758" cy="400772"/>
          </a:xfrm>
          <a:prstGeom prst="roundRect">
            <a:avLst>
              <a:gd name="adj" fmla="val 14526"/>
            </a:avLst>
          </a:prstGeom>
          <a:solidFill>
            <a:srgbClr val="FFE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신경망 모형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F40A42A-0A40-4E62-945A-783D0F358D6E}"/>
              </a:ext>
            </a:extLst>
          </p:cNvPr>
          <p:cNvSpPr/>
          <p:nvPr/>
        </p:nvSpPr>
        <p:spPr>
          <a:xfrm>
            <a:off x="5204120" y="5340094"/>
            <a:ext cx="1783758" cy="400772"/>
          </a:xfrm>
          <a:prstGeom prst="roundRect">
            <a:avLst>
              <a:gd name="adj" fmla="val 14526"/>
            </a:avLst>
          </a:prstGeom>
          <a:solidFill>
            <a:srgbClr val="FFE79B"/>
          </a:solidFill>
          <a:ln>
            <a:noFill/>
          </a:ln>
          <a:effectLst>
            <a:glow rad="152400">
              <a:schemeClr val="accent6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그래디언트</a:t>
            </a:r>
            <a:r>
              <a:rPr lang="ko-KR" altLang="en-US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부스팅</a:t>
            </a:r>
            <a:br>
              <a:rPr lang="en-US" altLang="ko-KR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회귀 트리 모형</a:t>
            </a:r>
          </a:p>
        </p:txBody>
      </p:sp>
      <p:pic>
        <p:nvPicPr>
          <p:cNvPr id="4" name="Picture 4" descr="cute car illustration - Google Search | Decoração de festa ...">
            <a:extLst>
              <a:ext uri="{FF2B5EF4-FFF2-40B4-BE49-F238E27FC236}">
                <a16:creationId xmlns:a16="http://schemas.microsoft.com/office/drawing/2014/main" id="{6D1CD788-863B-4D12-919B-D532B93D5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51851" y="6531660"/>
            <a:ext cx="499499" cy="2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383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978398-1F40-4B04-9A1E-19CB3C5879D7}"/>
              </a:ext>
            </a:extLst>
          </p:cNvPr>
          <p:cNvSpPr txBox="1"/>
          <p:nvPr/>
        </p:nvSpPr>
        <p:spPr>
          <a:xfrm>
            <a:off x="341203" y="326340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CONTENTS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CC8179-2B44-4FAC-8982-9FBC6940EA5C}"/>
              </a:ext>
            </a:extLst>
          </p:cNvPr>
          <p:cNvSpPr txBox="1"/>
          <p:nvPr/>
        </p:nvSpPr>
        <p:spPr>
          <a:xfrm>
            <a:off x="875381" y="963271"/>
            <a:ext cx="3031599" cy="53472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주제 선정 배경</a:t>
            </a:r>
            <a:b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(1) </a:t>
            </a:r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스쿨존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교통사고 상황</a:t>
            </a:r>
            <a:b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(2) </a:t>
            </a:r>
            <a:r>
              <a:rPr lang="en-US" altLang="ko-KR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sz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wannabe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목표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분석</a:t>
            </a:r>
            <a:b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(1)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도로명 기반 교통사고 분석 데이터</a:t>
            </a:r>
            <a:b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(2)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서울 강남구 어린이 보호구역 데이터</a:t>
            </a:r>
            <a:b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(3)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 강남구 </a:t>
            </a:r>
            <a:r>
              <a:rPr lang="en-US" altLang="ko-KR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cctv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현황 데이터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endParaRPr lang="en-US" altLang="ko-KR" sz="9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활용 방안</a:t>
            </a:r>
            <a:b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(1)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세부 구성도</a:t>
            </a:r>
            <a:b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(2)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프로세스</a:t>
            </a:r>
            <a:b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(3)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모델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기대효과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TEAM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*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참고자료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4D83552-4C5F-4C86-870F-2146044541D1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5C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2" descr="ICT 콕 &gt; 소개 | ICT COC">
            <a:extLst>
              <a:ext uri="{FF2B5EF4-FFF2-40B4-BE49-F238E27FC236}">
                <a16:creationId xmlns:a16="http://schemas.microsoft.com/office/drawing/2014/main" id="{06078A34-BB94-4BA5-A359-B98BD0B1E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6383" y="189801"/>
            <a:ext cx="904636" cy="29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482DD3F-FE43-48EA-9818-6DC34A35B307}"/>
              </a:ext>
            </a:extLst>
          </p:cNvPr>
          <p:cNvSpPr/>
          <p:nvPr/>
        </p:nvSpPr>
        <p:spPr>
          <a:xfrm>
            <a:off x="40640" y="6541402"/>
            <a:ext cx="6055360" cy="275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AD006A4F-9907-450A-8328-47213774E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3615-3FBD-4666-B7E4-F68D6B9B5A83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6217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A03C4A1-C5DD-4180-8400-74C5D98E0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3615-3FBD-4666-B7E4-F68D6B9B5A83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E8B441-FBF9-46AE-B8EF-7334D8944307}"/>
              </a:ext>
            </a:extLst>
          </p:cNvPr>
          <p:cNvSpPr/>
          <p:nvPr/>
        </p:nvSpPr>
        <p:spPr>
          <a:xfrm>
            <a:off x="488566" y="1022873"/>
            <a:ext cx="2483234" cy="2446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769FD4-17F1-4163-B77E-6934521A3776}"/>
              </a:ext>
            </a:extLst>
          </p:cNvPr>
          <p:cNvSpPr txBox="1"/>
          <p:nvPr/>
        </p:nvSpPr>
        <p:spPr>
          <a:xfrm>
            <a:off x="342090" y="757900"/>
            <a:ext cx="269575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알고리즘과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max_depth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0CA57E-E6E0-4087-AF88-A722BBA54D16}"/>
              </a:ext>
            </a:extLst>
          </p:cNvPr>
          <p:cNvSpPr txBox="1"/>
          <p:nvPr/>
        </p:nvSpPr>
        <p:spPr>
          <a:xfrm>
            <a:off x="341203" y="326340"/>
            <a:ext cx="2279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활용 방안</a:t>
            </a:r>
          </a:p>
        </p:txBody>
      </p:sp>
      <p:sp>
        <p:nvSpPr>
          <p:cNvPr id="6" name="1/2 액자 5">
            <a:extLst>
              <a:ext uri="{FF2B5EF4-FFF2-40B4-BE49-F238E27FC236}">
                <a16:creationId xmlns:a16="http://schemas.microsoft.com/office/drawing/2014/main" id="{F9543DA0-B530-4CF9-8ED5-E9CF873A87F6}"/>
              </a:ext>
            </a:extLst>
          </p:cNvPr>
          <p:cNvSpPr/>
          <p:nvPr/>
        </p:nvSpPr>
        <p:spPr>
          <a:xfrm rot="8100000">
            <a:off x="2564941" y="388021"/>
            <a:ext cx="338300" cy="338300"/>
          </a:xfrm>
          <a:prstGeom prst="halfFrame">
            <a:avLst>
              <a:gd name="adj1" fmla="val 20322"/>
              <a:gd name="adj2" fmla="val 19086"/>
            </a:avLst>
          </a:prstGeom>
          <a:solidFill>
            <a:srgbClr val="F5C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77284A-0A6E-456E-A890-EBB9C8648443}"/>
              </a:ext>
            </a:extLst>
          </p:cNvPr>
          <p:cNvSpPr txBox="1"/>
          <p:nvPr/>
        </p:nvSpPr>
        <p:spPr>
          <a:xfrm>
            <a:off x="3063519" y="372505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프로세스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15" name="표 4">
            <a:extLst>
              <a:ext uri="{FF2B5EF4-FFF2-40B4-BE49-F238E27FC236}">
                <a16:creationId xmlns:a16="http://schemas.microsoft.com/office/drawing/2014/main" id="{5B813C15-CEA0-413F-B313-778FDF9B10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169620"/>
              </p:ext>
            </p:extLst>
          </p:nvPr>
        </p:nvGraphicFramePr>
        <p:xfrm>
          <a:off x="1783255" y="1417533"/>
          <a:ext cx="8625490" cy="49377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25098">
                  <a:extLst>
                    <a:ext uri="{9D8B030D-6E8A-4147-A177-3AD203B41FA5}">
                      <a16:colId xmlns:a16="http://schemas.microsoft.com/office/drawing/2014/main" val="799362520"/>
                    </a:ext>
                  </a:extLst>
                </a:gridCol>
                <a:gridCol w="1725098">
                  <a:extLst>
                    <a:ext uri="{9D8B030D-6E8A-4147-A177-3AD203B41FA5}">
                      <a16:colId xmlns:a16="http://schemas.microsoft.com/office/drawing/2014/main" val="2528136890"/>
                    </a:ext>
                  </a:extLst>
                </a:gridCol>
                <a:gridCol w="1725098">
                  <a:extLst>
                    <a:ext uri="{9D8B030D-6E8A-4147-A177-3AD203B41FA5}">
                      <a16:colId xmlns:a16="http://schemas.microsoft.com/office/drawing/2014/main" val="3797298104"/>
                    </a:ext>
                  </a:extLst>
                </a:gridCol>
                <a:gridCol w="1728251">
                  <a:extLst>
                    <a:ext uri="{9D8B030D-6E8A-4147-A177-3AD203B41FA5}">
                      <a16:colId xmlns:a16="http://schemas.microsoft.com/office/drawing/2014/main" val="392481857"/>
                    </a:ext>
                  </a:extLst>
                </a:gridCol>
                <a:gridCol w="1721945">
                  <a:extLst>
                    <a:ext uri="{9D8B030D-6E8A-4147-A177-3AD203B41FA5}">
                      <a16:colId xmlns:a16="http://schemas.microsoft.com/office/drawing/2014/main" val="1551369637"/>
                    </a:ext>
                  </a:extLst>
                </a:gridCol>
              </a:tblGrid>
              <a:tr h="176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Trial condition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Max_depth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Random Forest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(Train data, Test data)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n_estimators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=33)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Decision Tree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(Train data, Test data)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Gradient Boosting Regression Tree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(Train data, Test data)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n_estimators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=33)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1280558"/>
                  </a:ext>
                </a:extLst>
              </a:tr>
              <a:tr h="213045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5:5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0.320, 0.311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0.307, 0.336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0.489, 0.502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347524"/>
                  </a:ext>
                </a:extLst>
              </a:tr>
              <a:tr h="21304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0.416, 0.428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0.415, 0.430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0.698, 0.689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0695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0.459, 0.463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0.418, 0.435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0.746, 0.736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2442913"/>
                  </a:ext>
                </a:extLst>
              </a:tr>
              <a:tr h="21304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0.531, 0.532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0.534, 0.544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0.802, 0.772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8222731"/>
                  </a:ext>
                </a:extLst>
              </a:tr>
              <a:tr h="21304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0.632, 0.606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0.590, 0.602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0.824, 0.783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3335766"/>
                  </a:ext>
                </a:extLst>
              </a:tr>
              <a:tr h="213045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7:3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0.314, 0.339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0.314, 0.339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0.494, 0.504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4967242"/>
                  </a:ext>
                </a:extLst>
              </a:tr>
              <a:tr h="21304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0.398, 0.409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0.382, 0.386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0.686, 0.689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9113725"/>
                  </a:ext>
                </a:extLst>
              </a:tr>
              <a:tr h="21304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0.474, 0.474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0.406, 0.404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0.747, 0.737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6161329"/>
                  </a:ext>
                </a:extLst>
              </a:tr>
              <a:tr h="21304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0.522, 0.519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0.489, 0.499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0.790, 0.776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729991"/>
                  </a:ext>
                </a:extLst>
              </a:tr>
              <a:tr h="21304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0.562, 0.555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0.553, 0.573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0.818, 0.788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3906423"/>
                  </a:ext>
                </a:extLst>
              </a:tr>
              <a:tr h="213045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8:2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0.332, 0.345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0.318, 0.334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0.812, 0.779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1655448"/>
                  </a:ext>
                </a:extLst>
              </a:tr>
              <a:tr h="21304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0.416, 0.434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0.379, 0.397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0.812, 0.779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9144341"/>
                  </a:ext>
                </a:extLst>
              </a:tr>
              <a:tr h="21304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0.456, 0.461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0.406, 0.405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0.812, 0.779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3045354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0.529, 0.539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0.490, 0.497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0.812, 0.779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42694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0.594, 0.574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0.557, 0.579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0.812, 0.779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9617722"/>
                  </a:ext>
                </a:extLst>
              </a:tr>
            </a:tbl>
          </a:graphicData>
        </a:graphic>
      </p:graphicFrame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815429B-DD5C-42E0-9026-4F15B47261B6}"/>
              </a:ext>
            </a:extLst>
          </p:cNvPr>
          <p:cNvSpPr/>
          <p:nvPr/>
        </p:nvSpPr>
        <p:spPr>
          <a:xfrm>
            <a:off x="8666922" y="4708592"/>
            <a:ext cx="1741823" cy="270914"/>
          </a:xfrm>
          <a:prstGeom prst="roundRect">
            <a:avLst>
              <a:gd name="adj" fmla="val 11059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4" descr="cute car illustration - Google Search | Decoração de festa ...">
            <a:extLst>
              <a:ext uri="{FF2B5EF4-FFF2-40B4-BE49-F238E27FC236}">
                <a16:creationId xmlns:a16="http://schemas.microsoft.com/office/drawing/2014/main" id="{4A736CC5-16D0-4E76-9E93-59F5E114A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12927" y="6531660"/>
            <a:ext cx="499499" cy="2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729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A03C4A1-C5DD-4180-8400-74C5D98E0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3615-3FBD-4666-B7E4-F68D6B9B5A83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0CA57E-E6E0-4087-AF88-A722BBA54D16}"/>
              </a:ext>
            </a:extLst>
          </p:cNvPr>
          <p:cNvSpPr txBox="1"/>
          <p:nvPr/>
        </p:nvSpPr>
        <p:spPr>
          <a:xfrm>
            <a:off x="341203" y="326340"/>
            <a:ext cx="2279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활용 방안</a:t>
            </a:r>
          </a:p>
        </p:txBody>
      </p:sp>
      <p:sp>
        <p:nvSpPr>
          <p:cNvPr id="6" name="1/2 액자 5">
            <a:extLst>
              <a:ext uri="{FF2B5EF4-FFF2-40B4-BE49-F238E27FC236}">
                <a16:creationId xmlns:a16="http://schemas.microsoft.com/office/drawing/2014/main" id="{F9543DA0-B530-4CF9-8ED5-E9CF873A87F6}"/>
              </a:ext>
            </a:extLst>
          </p:cNvPr>
          <p:cNvSpPr/>
          <p:nvPr/>
        </p:nvSpPr>
        <p:spPr>
          <a:xfrm rot="8100000">
            <a:off x="2564941" y="388021"/>
            <a:ext cx="338300" cy="338300"/>
          </a:xfrm>
          <a:prstGeom prst="halfFrame">
            <a:avLst>
              <a:gd name="adj1" fmla="val 20322"/>
              <a:gd name="adj2" fmla="val 19086"/>
            </a:avLst>
          </a:prstGeom>
          <a:solidFill>
            <a:srgbClr val="F5C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77284A-0A6E-456E-A890-EBB9C8648443}"/>
              </a:ext>
            </a:extLst>
          </p:cNvPr>
          <p:cNvSpPr txBox="1"/>
          <p:nvPr/>
        </p:nvSpPr>
        <p:spPr>
          <a:xfrm>
            <a:off x="3063519" y="372505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프로세스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430B2E-68D7-42EC-B445-D0C36891F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154" y="775356"/>
            <a:ext cx="6417406" cy="19887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A5E192F-E0B6-4163-B2C7-6C661295E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223" y="2915606"/>
            <a:ext cx="6422532" cy="17735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A786A5-D221-4EDE-86FA-9512ABF43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6223" y="4846769"/>
            <a:ext cx="6402029" cy="15582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E97F1F2-8880-48E1-8305-8281EDB53D41}"/>
              </a:ext>
            </a:extLst>
          </p:cNvPr>
          <p:cNvSpPr txBox="1"/>
          <p:nvPr/>
        </p:nvSpPr>
        <p:spPr>
          <a:xfrm>
            <a:off x="2774699" y="1769747"/>
            <a:ext cx="1631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Decision Tree</a:t>
            </a:r>
            <a:endParaRPr lang="ko-KR" altLang="en-US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AAA046-3F62-4826-9A8D-7B610FE3E169}"/>
              </a:ext>
            </a:extLst>
          </p:cNvPr>
          <p:cNvSpPr txBox="1"/>
          <p:nvPr/>
        </p:nvSpPr>
        <p:spPr>
          <a:xfrm>
            <a:off x="2572263" y="3584163"/>
            <a:ext cx="1835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Random Forest</a:t>
            </a:r>
            <a:endParaRPr lang="ko-KR" altLang="en-US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2E2F2E-C72C-48DD-BAD8-04A5A7EEABE8}"/>
              </a:ext>
            </a:extLst>
          </p:cNvPr>
          <p:cNvSpPr txBox="1"/>
          <p:nvPr/>
        </p:nvSpPr>
        <p:spPr>
          <a:xfrm>
            <a:off x="341203" y="5419116"/>
            <a:ext cx="4066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Gradient </a:t>
            </a:r>
            <a:r>
              <a:rPr lang="en-US" altLang="ko-KR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Boostiong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Regression Tree</a:t>
            </a:r>
            <a:endParaRPr lang="ko-KR" altLang="en-US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8B5AE54D-ED05-4996-912D-6EF7A904C14B}"/>
              </a:ext>
            </a:extLst>
          </p:cNvPr>
          <p:cNvSpPr/>
          <p:nvPr/>
        </p:nvSpPr>
        <p:spPr>
          <a:xfrm>
            <a:off x="4586952" y="1769747"/>
            <a:ext cx="438893" cy="407504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21DC777E-DCB9-4BC4-9251-92C8A15336E6}"/>
              </a:ext>
            </a:extLst>
          </p:cNvPr>
          <p:cNvSpPr/>
          <p:nvPr/>
        </p:nvSpPr>
        <p:spPr>
          <a:xfrm>
            <a:off x="4586952" y="3584163"/>
            <a:ext cx="438893" cy="407504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7B6A7389-F8DA-4EF1-807F-DDFB2C9AECD3}"/>
              </a:ext>
            </a:extLst>
          </p:cNvPr>
          <p:cNvSpPr/>
          <p:nvPr/>
        </p:nvSpPr>
        <p:spPr>
          <a:xfrm>
            <a:off x="4586952" y="5422436"/>
            <a:ext cx="438893" cy="407504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8178FA9-94CF-4BD0-8EA2-B5B3717D2E08}"/>
              </a:ext>
            </a:extLst>
          </p:cNvPr>
          <p:cNvSpPr/>
          <p:nvPr/>
        </p:nvSpPr>
        <p:spPr>
          <a:xfrm>
            <a:off x="452119" y="1022873"/>
            <a:ext cx="1919455" cy="2446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E772C6-0518-45FA-BE76-E7628D8509F1}"/>
              </a:ext>
            </a:extLst>
          </p:cNvPr>
          <p:cNvSpPr txBox="1"/>
          <p:nvPr/>
        </p:nvSpPr>
        <p:spPr>
          <a:xfrm>
            <a:off x="341203" y="783561"/>
            <a:ext cx="2898821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머신러닝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 학습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7" name="Picture 4" descr="cute car illustration - Google Search | Decoração de festa ...">
            <a:extLst>
              <a:ext uri="{FF2B5EF4-FFF2-40B4-BE49-F238E27FC236}">
                <a16:creationId xmlns:a16="http://schemas.microsoft.com/office/drawing/2014/main" id="{569B94C6-D991-452B-8E73-2F05219A8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46250" y="6531660"/>
            <a:ext cx="499499" cy="2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669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A03C4A1-C5DD-4180-8400-74C5D98E0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3615-3FBD-4666-B7E4-F68D6B9B5A83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0CA57E-E6E0-4087-AF88-A722BBA54D16}"/>
              </a:ext>
            </a:extLst>
          </p:cNvPr>
          <p:cNvSpPr txBox="1"/>
          <p:nvPr/>
        </p:nvSpPr>
        <p:spPr>
          <a:xfrm>
            <a:off x="341203" y="326340"/>
            <a:ext cx="2279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활용 방안</a:t>
            </a:r>
          </a:p>
        </p:txBody>
      </p:sp>
      <p:sp>
        <p:nvSpPr>
          <p:cNvPr id="6" name="1/2 액자 5">
            <a:extLst>
              <a:ext uri="{FF2B5EF4-FFF2-40B4-BE49-F238E27FC236}">
                <a16:creationId xmlns:a16="http://schemas.microsoft.com/office/drawing/2014/main" id="{F9543DA0-B530-4CF9-8ED5-E9CF873A87F6}"/>
              </a:ext>
            </a:extLst>
          </p:cNvPr>
          <p:cNvSpPr/>
          <p:nvPr/>
        </p:nvSpPr>
        <p:spPr>
          <a:xfrm rot="8100000">
            <a:off x="2564941" y="388021"/>
            <a:ext cx="338300" cy="338300"/>
          </a:xfrm>
          <a:prstGeom prst="halfFrame">
            <a:avLst>
              <a:gd name="adj1" fmla="val 20322"/>
              <a:gd name="adj2" fmla="val 19086"/>
            </a:avLst>
          </a:prstGeom>
          <a:solidFill>
            <a:srgbClr val="F5C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77284A-0A6E-456E-A890-EBB9C8648443}"/>
              </a:ext>
            </a:extLst>
          </p:cNvPr>
          <p:cNvSpPr txBox="1"/>
          <p:nvPr/>
        </p:nvSpPr>
        <p:spPr>
          <a:xfrm>
            <a:off x="3063519" y="372505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프로세스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3FC3062-CD2B-4375-9849-D3C9D6B6C70C}"/>
              </a:ext>
            </a:extLst>
          </p:cNvPr>
          <p:cNvGrpSpPr/>
          <p:nvPr/>
        </p:nvGrpSpPr>
        <p:grpSpPr>
          <a:xfrm>
            <a:off x="3195599" y="1160854"/>
            <a:ext cx="6147255" cy="1322863"/>
            <a:chOff x="2734091" y="964499"/>
            <a:chExt cx="6147255" cy="1322863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8178FA9-94CF-4BD0-8EA2-B5B3717D2E08}"/>
                </a:ext>
              </a:extLst>
            </p:cNvPr>
            <p:cNvSpPr/>
            <p:nvPr/>
          </p:nvSpPr>
          <p:spPr>
            <a:xfrm>
              <a:off x="2973306" y="1351748"/>
              <a:ext cx="5530614" cy="24465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6E772C6-0518-45FA-BE76-E7628D8509F1}"/>
                </a:ext>
              </a:extLst>
            </p:cNvPr>
            <p:cNvSpPr txBox="1"/>
            <p:nvPr/>
          </p:nvSpPr>
          <p:spPr>
            <a:xfrm>
              <a:off x="2734091" y="964499"/>
              <a:ext cx="6147255" cy="1322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Gradient boosting regression tree 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708011D-B5B3-405F-A0BF-75113202AE91}"/>
              </a:ext>
            </a:extLst>
          </p:cNvPr>
          <p:cNvSpPr txBox="1"/>
          <p:nvPr/>
        </p:nvSpPr>
        <p:spPr>
          <a:xfrm>
            <a:off x="370525" y="2299836"/>
            <a:ext cx="11051979" cy="2960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여러 개의 결정 트리를 묶어 강력한 모델을 만드는 방법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이전 트리의 오차를 보완하며 순차적으로 트리 생성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회귀와 분류 모두에 사용 가능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중요 매개변수 : 트리의 개수를 지정하는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n_estimators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b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이전 트리의 오차 보정 정도를 조절하는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learning_rate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가용한 시간과 메모리 한도에서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n_estimators를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맞추고 나서 </a:t>
            </a:r>
            <a:b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적절한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learning_rate를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찾는 것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9814B0B-6646-4183-B45C-8E2E41EB3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353" y="2369702"/>
            <a:ext cx="5457843" cy="3005024"/>
          </a:xfrm>
          <a:prstGeom prst="rect">
            <a:avLst/>
          </a:prstGeom>
        </p:spPr>
      </p:pic>
      <p:pic>
        <p:nvPicPr>
          <p:cNvPr id="14" name="Picture 4" descr="cute car illustration - Google Search | Decoração de festa ...">
            <a:extLst>
              <a:ext uri="{FF2B5EF4-FFF2-40B4-BE49-F238E27FC236}">
                <a16:creationId xmlns:a16="http://schemas.microsoft.com/office/drawing/2014/main" id="{51641DB2-89C7-4D77-B94F-6D74AEC66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20441" y="6531660"/>
            <a:ext cx="499499" cy="2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147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A03C4A1-C5DD-4180-8400-74C5D98E0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3615-3FBD-4666-B7E4-F68D6B9B5A83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0CA57E-E6E0-4087-AF88-A722BBA54D16}"/>
              </a:ext>
            </a:extLst>
          </p:cNvPr>
          <p:cNvSpPr txBox="1"/>
          <p:nvPr/>
        </p:nvSpPr>
        <p:spPr>
          <a:xfrm>
            <a:off x="341203" y="326340"/>
            <a:ext cx="2279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활용 방안</a:t>
            </a:r>
          </a:p>
        </p:txBody>
      </p:sp>
      <p:sp>
        <p:nvSpPr>
          <p:cNvPr id="6" name="1/2 액자 5">
            <a:extLst>
              <a:ext uri="{FF2B5EF4-FFF2-40B4-BE49-F238E27FC236}">
                <a16:creationId xmlns:a16="http://schemas.microsoft.com/office/drawing/2014/main" id="{F9543DA0-B530-4CF9-8ED5-E9CF873A87F6}"/>
              </a:ext>
            </a:extLst>
          </p:cNvPr>
          <p:cNvSpPr/>
          <p:nvPr/>
        </p:nvSpPr>
        <p:spPr>
          <a:xfrm rot="8100000">
            <a:off x="2564941" y="388021"/>
            <a:ext cx="338300" cy="338300"/>
          </a:xfrm>
          <a:prstGeom prst="halfFrame">
            <a:avLst>
              <a:gd name="adj1" fmla="val 20322"/>
              <a:gd name="adj2" fmla="val 19086"/>
            </a:avLst>
          </a:prstGeom>
          <a:solidFill>
            <a:srgbClr val="F5C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77284A-0A6E-456E-A890-EBB9C8648443}"/>
              </a:ext>
            </a:extLst>
          </p:cNvPr>
          <p:cNvSpPr txBox="1"/>
          <p:nvPr/>
        </p:nvSpPr>
        <p:spPr>
          <a:xfrm>
            <a:off x="3063519" y="372505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프로세스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50B798-53D1-4BE2-BF2B-C2A533B911D4}"/>
              </a:ext>
            </a:extLst>
          </p:cNvPr>
          <p:cNvSpPr/>
          <p:nvPr/>
        </p:nvSpPr>
        <p:spPr>
          <a:xfrm>
            <a:off x="488566" y="1022873"/>
            <a:ext cx="2592454" cy="2446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B24CD8-1F04-4AD1-AE2A-D198EF76DF99}"/>
              </a:ext>
            </a:extLst>
          </p:cNvPr>
          <p:cNvSpPr txBox="1"/>
          <p:nvPr/>
        </p:nvSpPr>
        <p:spPr>
          <a:xfrm>
            <a:off x="342090" y="757900"/>
            <a:ext cx="2898821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스쿨존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테스트 데이터 생성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0BA7863-4EFF-4722-9641-397A4C05B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205" y="1857385"/>
            <a:ext cx="7126961" cy="304136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603CB4A-9820-4357-943E-B22E9732F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293" y="3036822"/>
            <a:ext cx="7210502" cy="220685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4" descr="cute car illustration - Google Search | Decoração de festa ...">
            <a:extLst>
              <a:ext uri="{FF2B5EF4-FFF2-40B4-BE49-F238E27FC236}">
                <a16:creationId xmlns:a16="http://schemas.microsoft.com/office/drawing/2014/main" id="{EC6C1A04-8F9F-4686-B48A-AA78F6DE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47161" y="6531660"/>
            <a:ext cx="499499" cy="2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845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A03C4A1-C5DD-4180-8400-74C5D98E0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3615-3FBD-4666-B7E4-F68D6B9B5A83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0CA57E-E6E0-4087-AF88-A722BBA54D16}"/>
              </a:ext>
            </a:extLst>
          </p:cNvPr>
          <p:cNvSpPr txBox="1"/>
          <p:nvPr/>
        </p:nvSpPr>
        <p:spPr>
          <a:xfrm>
            <a:off x="341203" y="326340"/>
            <a:ext cx="2279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활용 방안</a:t>
            </a:r>
          </a:p>
        </p:txBody>
      </p:sp>
      <p:sp>
        <p:nvSpPr>
          <p:cNvPr id="6" name="1/2 액자 5">
            <a:extLst>
              <a:ext uri="{FF2B5EF4-FFF2-40B4-BE49-F238E27FC236}">
                <a16:creationId xmlns:a16="http://schemas.microsoft.com/office/drawing/2014/main" id="{F9543DA0-B530-4CF9-8ED5-E9CF873A87F6}"/>
              </a:ext>
            </a:extLst>
          </p:cNvPr>
          <p:cNvSpPr/>
          <p:nvPr/>
        </p:nvSpPr>
        <p:spPr>
          <a:xfrm rot="8100000">
            <a:off x="2564941" y="388021"/>
            <a:ext cx="338300" cy="338300"/>
          </a:xfrm>
          <a:prstGeom prst="halfFrame">
            <a:avLst>
              <a:gd name="adj1" fmla="val 20322"/>
              <a:gd name="adj2" fmla="val 19086"/>
            </a:avLst>
          </a:prstGeom>
          <a:solidFill>
            <a:srgbClr val="F5C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77284A-0A6E-456E-A890-EBB9C8648443}"/>
              </a:ext>
            </a:extLst>
          </p:cNvPr>
          <p:cNvSpPr txBox="1"/>
          <p:nvPr/>
        </p:nvSpPr>
        <p:spPr>
          <a:xfrm>
            <a:off x="3063519" y="372505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프로세스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9117297-B360-47CB-8969-B1BFA060B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876" y="1138559"/>
            <a:ext cx="7265657" cy="49314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65F254-8272-4D21-BC21-4703B467BADE}"/>
              </a:ext>
            </a:extLst>
          </p:cNvPr>
          <p:cNvSpPr/>
          <p:nvPr/>
        </p:nvSpPr>
        <p:spPr>
          <a:xfrm>
            <a:off x="3203222" y="6189749"/>
            <a:ext cx="57855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위치별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위험도 시각화</a:t>
            </a:r>
          </a:p>
        </p:txBody>
      </p:sp>
      <p:pic>
        <p:nvPicPr>
          <p:cNvPr id="19" name="Picture 4" descr="cute car illustration - Google Search | Decoração de festa ...">
            <a:extLst>
              <a:ext uri="{FF2B5EF4-FFF2-40B4-BE49-F238E27FC236}">
                <a16:creationId xmlns:a16="http://schemas.microsoft.com/office/drawing/2014/main" id="{46863C06-4250-4CD1-A9D9-72E3B22CD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84041" y="6531660"/>
            <a:ext cx="499499" cy="2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723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A03C4A1-C5DD-4180-8400-74C5D98E0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3615-3FBD-4666-B7E4-F68D6B9B5A83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0CA57E-E6E0-4087-AF88-A722BBA54D16}"/>
              </a:ext>
            </a:extLst>
          </p:cNvPr>
          <p:cNvSpPr txBox="1"/>
          <p:nvPr/>
        </p:nvSpPr>
        <p:spPr>
          <a:xfrm>
            <a:off x="341203" y="326340"/>
            <a:ext cx="2279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활용 방안</a:t>
            </a:r>
          </a:p>
        </p:txBody>
      </p:sp>
      <p:sp>
        <p:nvSpPr>
          <p:cNvPr id="6" name="1/2 액자 5">
            <a:extLst>
              <a:ext uri="{FF2B5EF4-FFF2-40B4-BE49-F238E27FC236}">
                <a16:creationId xmlns:a16="http://schemas.microsoft.com/office/drawing/2014/main" id="{F9543DA0-B530-4CF9-8ED5-E9CF873A87F6}"/>
              </a:ext>
            </a:extLst>
          </p:cNvPr>
          <p:cNvSpPr/>
          <p:nvPr/>
        </p:nvSpPr>
        <p:spPr>
          <a:xfrm rot="8100000">
            <a:off x="2564941" y="388021"/>
            <a:ext cx="338300" cy="338300"/>
          </a:xfrm>
          <a:prstGeom prst="halfFrame">
            <a:avLst>
              <a:gd name="adj1" fmla="val 20322"/>
              <a:gd name="adj2" fmla="val 19086"/>
            </a:avLst>
          </a:prstGeom>
          <a:solidFill>
            <a:srgbClr val="F5C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77284A-0A6E-456E-A890-EBB9C8648443}"/>
              </a:ext>
            </a:extLst>
          </p:cNvPr>
          <p:cNvSpPr txBox="1"/>
          <p:nvPr/>
        </p:nvSpPr>
        <p:spPr>
          <a:xfrm>
            <a:off x="3063519" y="372505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프로세스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003BE24-4199-40D7-8D69-0109C3E32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989" y="1158879"/>
            <a:ext cx="7802022" cy="49314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27EF022-2955-417A-932D-E73A3C8F837F}"/>
              </a:ext>
            </a:extLst>
          </p:cNvPr>
          <p:cNvSpPr/>
          <p:nvPr/>
        </p:nvSpPr>
        <p:spPr>
          <a:xfrm>
            <a:off x="3203222" y="6189749"/>
            <a:ext cx="57855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스쿨존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위치 시각화</a:t>
            </a:r>
          </a:p>
        </p:txBody>
      </p:sp>
      <p:pic>
        <p:nvPicPr>
          <p:cNvPr id="19" name="Picture 4" descr="cute car illustration - Google Search | Decoração de festa ...">
            <a:extLst>
              <a:ext uri="{FF2B5EF4-FFF2-40B4-BE49-F238E27FC236}">
                <a16:creationId xmlns:a16="http://schemas.microsoft.com/office/drawing/2014/main" id="{0094A973-7F77-4349-9CF9-A77F5F8A3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59961" y="6531660"/>
            <a:ext cx="499499" cy="2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648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A03C4A1-C5DD-4180-8400-74C5D98E0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3615-3FBD-4666-B7E4-F68D6B9B5A83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0CA57E-E6E0-4087-AF88-A722BBA54D16}"/>
              </a:ext>
            </a:extLst>
          </p:cNvPr>
          <p:cNvSpPr txBox="1"/>
          <p:nvPr/>
        </p:nvSpPr>
        <p:spPr>
          <a:xfrm>
            <a:off x="341203" y="326340"/>
            <a:ext cx="2279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활용 방안</a:t>
            </a:r>
          </a:p>
        </p:txBody>
      </p:sp>
      <p:sp>
        <p:nvSpPr>
          <p:cNvPr id="6" name="1/2 액자 5">
            <a:extLst>
              <a:ext uri="{FF2B5EF4-FFF2-40B4-BE49-F238E27FC236}">
                <a16:creationId xmlns:a16="http://schemas.microsoft.com/office/drawing/2014/main" id="{F9543DA0-B530-4CF9-8ED5-E9CF873A87F6}"/>
              </a:ext>
            </a:extLst>
          </p:cNvPr>
          <p:cNvSpPr/>
          <p:nvPr/>
        </p:nvSpPr>
        <p:spPr>
          <a:xfrm rot="8100000">
            <a:off x="2564941" y="388021"/>
            <a:ext cx="338300" cy="338300"/>
          </a:xfrm>
          <a:prstGeom prst="halfFrame">
            <a:avLst>
              <a:gd name="adj1" fmla="val 20322"/>
              <a:gd name="adj2" fmla="val 19086"/>
            </a:avLst>
          </a:prstGeom>
          <a:solidFill>
            <a:srgbClr val="F5C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77284A-0A6E-456E-A890-EBB9C8648443}"/>
              </a:ext>
            </a:extLst>
          </p:cNvPr>
          <p:cNvSpPr txBox="1"/>
          <p:nvPr/>
        </p:nvSpPr>
        <p:spPr>
          <a:xfrm>
            <a:off x="3063519" y="372505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프로세스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B85292F-CB92-410F-AF12-17B25EA8A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876" y="1136838"/>
            <a:ext cx="7417849" cy="46573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F87BFD-AEAC-48C1-98BD-9DE94225A7DA}"/>
              </a:ext>
            </a:extLst>
          </p:cNvPr>
          <p:cNvSpPr/>
          <p:nvPr/>
        </p:nvSpPr>
        <p:spPr>
          <a:xfrm>
            <a:off x="3203222" y="5912190"/>
            <a:ext cx="57855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위치별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위험도 시각화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 </a:t>
            </a:r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스쿨존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위치 시각화</a:t>
            </a:r>
          </a:p>
        </p:txBody>
      </p:sp>
      <p:pic>
        <p:nvPicPr>
          <p:cNvPr id="16" name="Picture 4" descr="cute car illustration - Google Search | Decoração de festa ...">
            <a:extLst>
              <a:ext uri="{FF2B5EF4-FFF2-40B4-BE49-F238E27FC236}">
                <a16:creationId xmlns:a16="http://schemas.microsoft.com/office/drawing/2014/main" id="{E57B8313-F220-496D-9414-37CFB40E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17161" y="6531660"/>
            <a:ext cx="499499" cy="2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932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A03C4A1-C5DD-4180-8400-74C5D98E0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3615-3FBD-4666-B7E4-F68D6B9B5A83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0CA57E-E6E0-4087-AF88-A722BBA54D16}"/>
              </a:ext>
            </a:extLst>
          </p:cNvPr>
          <p:cNvSpPr txBox="1"/>
          <p:nvPr/>
        </p:nvSpPr>
        <p:spPr>
          <a:xfrm>
            <a:off x="341203" y="326340"/>
            <a:ext cx="2279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활용 방안</a:t>
            </a:r>
          </a:p>
        </p:txBody>
      </p:sp>
      <p:sp>
        <p:nvSpPr>
          <p:cNvPr id="6" name="1/2 액자 5">
            <a:extLst>
              <a:ext uri="{FF2B5EF4-FFF2-40B4-BE49-F238E27FC236}">
                <a16:creationId xmlns:a16="http://schemas.microsoft.com/office/drawing/2014/main" id="{F9543DA0-B530-4CF9-8ED5-E9CF873A87F6}"/>
              </a:ext>
            </a:extLst>
          </p:cNvPr>
          <p:cNvSpPr/>
          <p:nvPr/>
        </p:nvSpPr>
        <p:spPr>
          <a:xfrm rot="8100000">
            <a:off x="2564941" y="388021"/>
            <a:ext cx="338300" cy="338300"/>
          </a:xfrm>
          <a:prstGeom prst="halfFrame">
            <a:avLst>
              <a:gd name="adj1" fmla="val 20322"/>
              <a:gd name="adj2" fmla="val 19086"/>
            </a:avLst>
          </a:prstGeom>
          <a:solidFill>
            <a:srgbClr val="F5C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77284A-0A6E-456E-A890-EBB9C8648443}"/>
              </a:ext>
            </a:extLst>
          </p:cNvPr>
          <p:cNvSpPr txBox="1"/>
          <p:nvPr/>
        </p:nvSpPr>
        <p:spPr>
          <a:xfrm>
            <a:off x="3063519" y="372505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모델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szwannabe">
            <a:hlinkClick r:id="" action="ppaction://media"/>
            <a:extLst>
              <a:ext uri="{FF2B5EF4-FFF2-40B4-BE49-F238E27FC236}">
                <a16:creationId xmlns:a16="http://schemas.microsoft.com/office/drawing/2014/main" id="{2546697C-9B1E-4491-B40B-871E44F97F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8549" y="1057513"/>
            <a:ext cx="10254901" cy="4815999"/>
          </a:xfrm>
          <a:prstGeom prst="rect">
            <a:avLst/>
          </a:prstGeom>
        </p:spPr>
      </p:pic>
      <p:pic>
        <p:nvPicPr>
          <p:cNvPr id="8" name="Picture 4" descr="cute car illustration - Google Search | Decoração de festa ...">
            <a:extLst>
              <a:ext uri="{FF2B5EF4-FFF2-40B4-BE49-F238E27FC236}">
                <a16:creationId xmlns:a16="http://schemas.microsoft.com/office/drawing/2014/main" id="{11CD2E03-0C5D-499C-9A5F-91531FBE8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11801" y="6531660"/>
            <a:ext cx="499499" cy="2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0200FA6-1964-4052-BF66-DDD9DF1FD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3615-3FBD-4666-B7E4-F68D6B9B5A83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6B93A2-E154-4B2F-9ABE-5ADE8E814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640" y="1187009"/>
            <a:ext cx="9570720" cy="45570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19B90A-E13B-4CF5-AA15-7D309EBBDBCD}"/>
              </a:ext>
            </a:extLst>
          </p:cNvPr>
          <p:cNvSpPr txBox="1"/>
          <p:nvPr/>
        </p:nvSpPr>
        <p:spPr>
          <a:xfrm>
            <a:off x="341203" y="326340"/>
            <a:ext cx="2279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활용 방안</a:t>
            </a:r>
          </a:p>
        </p:txBody>
      </p:sp>
      <p:sp>
        <p:nvSpPr>
          <p:cNvPr id="8" name="1/2 액자 7">
            <a:extLst>
              <a:ext uri="{FF2B5EF4-FFF2-40B4-BE49-F238E27FC236}">
                <a16:creationId xmlns:a16="http://schemas.microsoft.com/office/drawing/2014/main" id="{2F4E867B-39C5-46A4-8143-19BBF409BFF6}"/>
              </a:ext>
            </a:extLst>
          </p:cNvPr>
          <p:cNvSpPr/>
          <p:nvPr/>
        </p:nvSpPr>
        <p:spPr>
          <a:xfrm rot="8100000">
            <a:off x="2564941" y="388021"/>
            <a:ext cx="338300" cy="338300"/>
          </a:xfrm>
          <a:prstGeom prst="halfFrame">
            <a:avLst>
              <a:gd name="adj1" fmla="val 20322"/>
              <a:gd name="adj2" fmla="val 19086"/>
            </a:avLst>
          </a:prstGeom>
          <a:solidFill>
            <a:srgbClr val="F5C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978DA5-65C4-4591-BECB-BA85679A1B4B}"/>
              </a:ext>
            </a:extLst>
          </p:cNvPr>
          <p:cNvSpPr txBox="1"/>
          <p:nvPr/>
        </p:nvSpPr>
        <p:spPr>
          <a:xfrm>
            <a:off x="3063519" y="372505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모델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6" name="Picture 4" descr="cute car illustration - Google Search | Decoração de festa ...">
            <a:extLst>
              <a:ext uri="{FF2B5EF4-FFF2-40B4-BE49-F238E27FC236}">
                <a16:creationId xmlns:a16="http://schemas.microsoft.com/office/drawing/2014/main" id="{819E5399-A2B1-4243-8752-0097E8511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06441" y="6531660"/>
            <a:ext cx="499499" cy="2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574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C87056-7C05-4E2A-9380-0053F856D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3615-3FBD-4666-B7E4-F68D6B9B5A83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77312A-7108-4023-9F6F-EA9796347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640" y="1142692"/>
            <a:ext cx="9570720" cy="46456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EDDCA5-310D-47B9-BA86-D2A98A88098B}"/>
              </a:ext>
            </a:extLst>
          </p:cNvPr>
          <p:cNvSpPr txBox="1"/>
          <p:nvPr/>
        </p:nvSpPr>
        <p:spPr>
          <a:xfrm>
            <a:off x="341203" y="326340"/>
            <a:ext cx="2279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활용 방안</a:t>
            </a:r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381E3DC7-A9D1-4140-A4E1-D476D93DB280}"/>
              </a:ext>
            </a:extLst>
          </p:cNvPr>
          <p:cNvSpPr/>
          <p:nvPr/>
        </p:nvSpPr>
        <p:spPr>
          <a:xfrm rot="8100000">
            <a:off x="2564941" y="388021"/>
            <a:ext cx="338300" cy="338300"/>
          </a:xfrm>
          <a:prstGeom prst="halfFrame">
            <a:avLst>
              <a:gd name="adj1" fmla="val 20322"/>
              <a:gd name="adj2" fmla="val 19086"/>
            </a:avLst>
          </a:prstGeom>
          <a:solidFill>
            <a:srgbClr val="F5C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D4C7F9-BC79-4542-AB77-B603D0705565}"/>
              </a:ext>
            </a:extLst>
          </p:cNvPr>
          <p:cNvSpPr txBox="1"/>
          <p:nvPr/>
        </p:nvSpPr>
        <p:spPr>
          <a:xfrm>
            <a:off x="3063519" y="372505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모델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4" name="Picture 4" descr="cute car illustration - Google Search | Decoração de festa ...">
            <a:extLst>
              <a:ext uri="{FF2B5EF4-FFF2-40B4-BE49-F238E27FC236}">
                <a16:creationId xmlns:a16="http://schemas.microsoft.com/office/drawing/2014/main" id="{ED7FCE2B-F8DB-4045-BABA-581DBD688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41721" y="6531660"/>
            <a:ext cx="499499" cy="2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9091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4" descr="cute car illustration - Google Search | Decoração de festa ...">
            <a:extLst>
              <a:ext uri="{FF2B5EF4-FFF2-40B4-BE49-F238E27FC236}">
                <a16:creationId xmlns:a16="http://schemas.microsoft.com/office/drawing/2014/main" id="{8FD7FFBD-6CA0-49D9-9571-5A97CC6BB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40" y="6531660"/>
            <a:ext cx="499499" cy="2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A68797-DEE4-470F-9324-0C57B9CF35E3}"/>
              </a:ext>
            </a:extLst>
          </p:cNvPr>
          <p:cNvSpPr txBox="1"/>
          <p:nvPr/>
        </p:nvSpPr>
        <p:spPr>
          <a:xfrm>
            <a:off x="341203" y="326340"/>
            <a:ext cx="2279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주제 선정 배경</a:t>
            </a:r>
          </a:p>
        </p:txBody>
      </p:sp>
      <p:sp>
        <p:nvSpPr>
          <p:cNvPr id="4" name="1/2 액자 3">
            <a:extLst>
              <a:ext uri="{FF2B5EF4-FFF2-40B4-BE49-F238E27FC236}">
                <a16:creationId xmlns:a16="http://schemas.microsoft.com/office/drawing/2014/main" id="{6B79796F-82DF-4A7A-923A-E619FDA9812E}"/>
              </a:ext>
            </a:extLst>
          </p:cNvPr>
          <p:cNvSpPr/>
          <p:nvPr/>
        </p:nvSpPr>
        <p:spPr>
          <a:xfrm rot="8100000">
            <a:off x="2596908" y="388021"/>
            <a:ext cx="338300" cy="338300"/>
          </a:xfrm>
          <a:prstGeom prst="halfFrame">
            <a:avLst>
              <a:gd name="adj1" fmla="val 20322"/>
              <a:gd name="adj2" fmla="val 19086"/>
            </a:avLst>
          </a:prstGeom>
          <a:solidFill>
            <a:srgbClr val="F5C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019053-A768-488A-B161-A55139134C71}"/>
              </a:ext>
            </a:extLst>
          </p:cNvPr>
          <p:cNvSpPr txBox="1"/>
          <p:nvPr/>
        </p:nvSpPr>
        <p:spPr>
          <a:xfrm>
            <a:off x="3136965" y="372505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스쿨존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교통사고 상황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828EF8CF-332D-4ADD-8894-E527B9667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3615-3FBD-4666-B7E4-F68D6B9B5A83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5BC6EE-610F-45CB-80CD-2DA518DE51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439"/>
          <a:stretch/>
        </p:blipFill>
        <p:spPr>
          <a:xfrm>
            <a:off x="742287" y="1436204"/>
            <a:ext cx="4789356" cy="398559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D4376E8-EF7B-4142-A3FA-C91BD3064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0896" y="2598398"/>
            <a:ext cx="5956308" cy="331041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8E2DB4-6C3D-4F27-8132-C3BBCA4AD7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5F89F85-8B57-4C19-AF22-F48CF317E8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656" b="46038"/>
          <a:stretch/>
        </p:blipFill>
        <p:spPr>
          <a:xfrm>
            <a:off x="137733" y="2908907"/>
            <a:ext cx="6925257" cy="5466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E567B23-393C-4C59-A1CA-275FDB3289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107" b="25587"/>
          <a:stretch/>
        </p:blipFill>
        <p:spPr>
          <a:xfrm>
            <a:off x="341203" y="3603274"/>
            <a:ext cx="6925257" cy="5466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30EBB90-54FB-4E6D-8ED4-C11A564AC3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870" b="34170"/>
          <a:stretch/>
        </p:blipFill>
        <p:spPr>
          <a:xfrm>
            <a:off x="5011900" y="4910785"/>
            <a:ext cx="6925258" cy="53732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F47ECEC-BA2B-4038-8230-7228349ECC55}"/>
              </a:ext>
            </a:extLst>
          </p:cNvPr>
          <p:cNvCxnSpPr/>
          <p:nvPr/>
        </p:nvCxnSpPr>
        <p:spPr>
          <a:xfrm>
            <a:off x="3906078" y="3150704"/>
            <a:ext cx="110582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3795F7A-9F88-48B0-A75F-2DB1F743D5AA}"/>
              </a:ext>
            </a:extLst>
          </p:cNvPr>
          <p:cNvCxnSpPr>
            <a:cxnSpLocks/>
          </p:cNvCxnSpPr>
          <p:nvPr/>
        </p:nvCxnSpPr>
        <p:spPr>
          <a:xfrm>
            <a:off x="2723454" y="4083392"/>
            <a:ext cx="59277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9D46C27-309D-4BEB-8763-EEECAF87A5F0}"/>
              </a:ext>
            </a:extLst>
          </p:cNvPr>
          <p:cNvCxnSpPr>
            <a:cxnSpLocks/>
          </p:cNvCxnSpPr>
          <p:nvPr/>
        </p:nvCxnSpPr>
        <p:spPr>
          <a:xfrm>
            <a:off x="7600254" y="5140032"/>
            <a:ext cx="67506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2478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7BCDB5-D283-4BC3-BA15-FC71816DA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3615-3FBD-4666-B7E4-F68D6B9B5A83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F86335-F841-44CC-A610-D429E2FF5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640" y="1122707"/>
            <a:ext cx="9570720" cy="46856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7BA555-148C-4124-8454-D281777EE485}"/>
              </a:ext>
            </a:extLst>
          </p:cNvPr>
          <p:cNvSpPr txBox="1"/>
          <p:nvPr/>
        </p:nvSpPr>
        <p:spPr>
          <a:xfrm>
            <a:off x="341203" y="326340"/>
            <a:ext cx="2279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활용 방안</a:t>
            </a:r>
          </a:p>
        </p:txBody>
      </p:sp>
      <p:sp>
        <p:nvSpPr>
          <p:cNvPr id="8" name="1/2 액자 7">
            <a:extLst>
              <a:ext uri="{FF2B5EF4-FFF2-40B4-BE49-F238E27FC236}">
                <a16:creationId xmlns:a16="http://schemas.microsoft.com/office/drawing/2014/main" id="{DAB76AA1-2317-4535-8F6C-A3A54F89B37D}"/>
              </a:ext>
            </a:extLst>
          </p:cNvPr>
          <p:cNvSpPr/>
          <p:nvPr/>
        </p:nvSpPr>
        <p:spPr>
          <a:xfrm rot="8100000">
            <a:off x="2564941" y="388021"/>
            <a:ext cx="338300" cy="338300"/>
          </a:xfrm>
          <a:prstGeom prst="halfFrame">
            <a:avLst>
              <a:gd name="adj1" fmla="val 20322"/>
              <a:gd name="adj2" fmla="val 19086"/>
            </a:avLst>
          </a:prstGeom>
          <a:solidFill>
            <a:srgbClr val="F5C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7E3A66-EBC2-4ED4-A01D-EC0DCC854176}"/>
              </a:ext>
            </a:extLst>
          </p:cNvPr>
          <p:cNvSpPr txBox="1"/>
          <p:nvPr/>
        </p:nvSpPr>
        <p:spPr>
          <a:xfrm>
            <a:off x="3063519" y="372505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모델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2" name="Picture 4" descr="cute car illustration - Google Search | Decoração de festa ...">
            <a:extLst>
              <a:ext uri="{FF2B5EF4-FFF2-40B4-BE49-F238E27FC236}">
                <a16:creationId xmlns:a16="http://schemas.microsoft.com/office/drawing/2014/main" id="{D3060A52-D90D-4628-882D-ABBB8D938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97110" y="6531660"/>
            <a:ext cx="499499" cy="2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823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A03C4A1-C5DD-4180-8400-74C5D98E0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3615-3FBD-4666-B7E4-F68D6B9B5A83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0CA57E-E6E0-4087-AF88-A722BBA54D16}"/>
              </a:ext>
            </a:extLst>
          </p:cNvPr>
          <p:cNvSpPr txBox="1"/>
          <p:nvPr/>
        </p:nvSpPr>
        <p:spPr>
          <a:xfrm>
            <a:off x="341203" y="326340"/>
            <a:ext cx="2279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활용 방안</a:t>
            </a:r>
          </a:p>
        </p:txBody>
      </p:sp>
      <p:sp>
        <p:nvSpPr>
          <p:cNvPr id="6" name="1/2 액자 5">
            <a:extLst>
              <a:ext uri="{FF2B5EF4-FFF2-40B4-BE49-F238E27FC236}">
                <a16:creationId xmlns:a16="http://schemas.microsoft.com/office/drawing/2014/main" id="{F9543DA0-B530-4CF9-8ED5-E9CF873A87F6}"/>
              </a:ext>
            </a:extLst>
          </p:cNvPr>
          <p:cNvSpPr/>
          <p:nvPr/>
        </p:nvSpPr>
        <p:spPr>
          <a:xfrm rot="8100000">
            <a:off x="2564941" y="388021"/>
            <a:ext cx="338300" cy="338300"/>
          </a:xfrm>
          <a:prstGeom prst="halfFrame">
            <a:avLst>
              <a:gd name="adj1" fmla="val 20322"/>
              <a:gd name="adj2" fmla="val 19086"/>
            </a:avLst>
          </a:prstGeom>
          <a:solidFill>
            <a:srgbClr val="F5C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77284A-0A6E-456E-A890-EBB9C8648443}"/>
              </a:ext>
            </a:extLst>
          </p:cNvPr>
          <p:cNvSpPr txBox="1"/>
          <p:nvPr/>
        </p:nvSpPr>
        <p:spPr>
          <a:xfrm>
            <a:off x="3063519" y="372505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모델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1F95D1-359C-4F36-AC2A-B5E4A81E4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096" y="1061118"/>
            <a:ext cx="8051808" cy="51105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B36BEA-38C9-4FB8-9EA2-4117DA58AD1C}"/>
              </a:ext>
            </a:extLst>
          </p:cNvPr>
          <p:cNvSpPr/>
          <p:nvPr/>
        </p:nvSpPr>
        <p:spPr>
          <a:xfrm>
            <a:off x="3203222" y="6226932"/>
            <a:ext cx="57855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위험지역과 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CCTV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현황</a:t>
            </a:r>
          </a:p>
        </p:txBody>
      </p:sp>
      <p:pic>
        <p:nvPicPr>
          <p:cNvPr id="7" name="Picture 4" descr="cute car illustration - Google Search | Decoração de festa ...">
            <a:extLst>
              <a:ext uri="{FF2B5EF4-FFF2-40B4-BE49-F238E27FC236}">
                <a16:creationId xmlns:a16="http://schemas.microsoft.com/office/drawing/2014/main" id="{14FEBD98-8A63-400F-AD5E-36DB4E10E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18960" y="6531660"/>
            <a:ext cx="499499" cy="2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757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E77AF45-7D22-4CFF-82DA-69609D66C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3615-3FBD-4666-B7E4-F68D6B9B5A83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CCD99D-91DE-44C2-9BAF-ED1CA32B6ABD}"/>
              </a:ext>
            </a:extLst>
          </p:cNvPr>
          <p:cNvSpPr txBox="1"/>
          <p:nvPr/>
        </p:nvSpPr>
        <p:spPr>
          <a:xfrm>
            <a:off x="341203" y="326340"/>
            <a:ext cx="159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기대효과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C535AF2-2DF9-441D-8F5E-A66820E697C8}"/>
              </a:ext>
            </a:extLst>
          </p:cNvPr>
          <p:cNvSpPr/>
          <p:nvPr/>
        </p:nvSpPr>
        <p:spPr>
          <a:xfrm>
            <a:off x="890835" y="3856303"/>
            <a:ext cx="5502994" cy="1856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스쿨존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교통사고 </a:t>
            </a:r>
            <a:r>
              <a:rPr lang="ko-KR" altLang="en-US" sz="2000" u="sng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발생 건수 감소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신규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cctv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u="sng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우선 설치 지역 선정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따른 효율적 활용 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스쿨존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u="sng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교통 단속 및 사각 지대 해소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DE23629-2883-48A7-AF3E-9D40643FDD56}"/>
              </a:ext>
            </a:extLst>
          </p:cNvPr>
          <p:cNvGrpSpPr/>
          <p:nvPr/>
        </p:nvGrpSpPr>
        <p:grpSpPr>
          <a:xfrm>
            <a:off x="1099020" y="1145548"/>
            <a:ext cx="10307969" cy="2213927"/>
            <a:chOff x="868031" y="3465512"/>
            <a:chExt cx="10307969" cy="2213927"/>
          </a:xfrm>
        </p:grpSpPr>
        <p:sp>
          <p:nvSpPr>
            <p:cNvPr id="3" name="화살표: 갈매기형 수장 2">
              <a:extLst>
                <a:ext uri="{FF2B5EF4-FFF2-40B4-BE49-F238E27FC236}">
                  <a16:creationId xmlns:a16="http://schemas.microsoft.com/office/drawing/2014/main" id="{68710ABF-6F97-450D-BFDC-B682CD512F60}"/>
                </a:ext>
              </a:extLst>
            </p:cNvPr>
            <p:cNvSpPr/>
            <p:nvPr/>
          </p:nvSpPr>
          <p:spPr>
            <a:xfrm>
              <a:off x="868031" y="3465512"/>
              <a:ext cx="3586289" cy="2213927"/>
            </a:xfrm>
            <a:prstGeom prst="chevron">
              <a:avLst>
                <a:gd name="adj" fmla="val 1726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r>
                <a:rPr lang="ko-KR" altLang="en-US" b="1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단계</a:t>
              </a:r>
              <a:r>
                <a:rPr lang="en-US" altLang="ko-KR" b="1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:</a:t>
              </a:r>
              <a:r>
                <a:rPr lang="ko-KR" altLang="en-US" b="1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서비스 도입</a:t>
              </a:r>
              <a:endParaRPr lang="en-US" altLang="ko-KR" sz="20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시범 지역인 강남구에</a:t>
              </a:r>
              <a:endPara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사고 위험도 예측 </a:t>
              </a:r>
              <a:endPara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앱 배포</a:t>
              </a:r>
            </a:p>
          </p:txBody>
        </p:sp>
        <p:sp>
          <p:nvSpPr>
            <p:cNvPr id="10" name="화살표: 갈매기형 수장 9">
              <a:extLst>
                <a:ext uri="{FF2B5EF4-FFF2-40B4-BE49-F238E27FC236}">
                  <a16:creationId xmlns:a16="http://schemas.microsoft.com/office/drawing/2014/main" id="{19CC7892-129A-48AF-A147-585506957874}"/>
                </a:ext>
              </a:extLst>
            </p:cNvPr>
            <p:cNvSpPr/>
            <p:nvPr/>
          </p:nvSpPr>
          <p:spPr>
            <a:xfrm>
              <a:off x="4228871" y="3465512"/>
              <a:ext cx="3586289" cy="2213927"/>
            </a:xfrm>
            <a:prstGeom prst="chevron">
              <a:avLst>
                <a:gd name="adj" fmla="val 1726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</a:t>
              </a:r>
              <a:r>
                <a:rPr lang="ko-KR" altLang="en-US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단계</a:t>
              </a:r>
              <a:r>
                <a:rPr lang="en-US" altLang="ko-KR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:</a:t>
              </a:r>
              <a:r>
                <a:rPr lang="ko-KR" altLang="en-US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서비스 고도화</a:t>
              </a:r>
              <a:endPara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예측치와 실측치 비교</a:t>
              </a:r>
              <a:endPara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예측 모델 검증</a:t>
              </a:r>
              <a:r>
                <a:rPr lang="en-US" altLang="ko-KR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검증 결과에 따른</a:t>
              </a:r>
              <a:endPara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모델 개선</a:t>
              </a:r>
              <a:endPara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1" name="화살표: 갈매기형 수장 10">
              <a:extLst>
                <a:ext uri="{FF2B5EF4-FFF2-40B4-BE49-F238E27FC236}">
                  <a16:creationId xmlns:a16="http://schemas.microsoft.com/office/drawing/2014/main" id="{FF43F623-C378-45D8-A336-C7CDD274E1A4}"/>
                </a:ext>
              </a:extLst>
            </p:cNvPr>
            <p:cNvSpPr/>
            <p:nvPr/>
          </p:nvSpPr>
          <p:spPr>
            <a:xfrm>
              <a:off x="7589711" y="3465512"/>
              <a:ext cx="3586289" cy="2213927"/>
            </a:xfrm>
            <a:prstGeom prst="chevron">
              <a:avLst>
                <a:gd name="adj" fmla="val 17260"/>
              </a:avLst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</a:t>
              </a:r>
              <a:r>
                <a:rPr lang="ko-KR" altLang="en-US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단계</a:t>
              </a:r>
              <a:r>
                <a:rPr lang="en-US" altLang="ko-KR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:</a:t>
              </a:r>
              <a:r>
                <a:rPr lang="ko-KR" altLang="en-US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서비스 확대</a:t>
              </a:r>
              <a:endPara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교통사고 발생 주요 위험 지역 업데이트</a:t>
              </a:r>
              <a:endPara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교통사고 관련 타 서비스로</a:t>
              </a:r>
              <a:br>
                <a:rPr lang="en-US" altLang="ko-KR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</a:br>
              <a:r>
                <a:rPr lang="ko-KR" altLang="en-US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확장</a:t>
              </a:r>
              <a:endPara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6" name="그림 5" descr="장난감이(가) 표시된 사진&#10;&#10;자동 생성된 설명">
            <a:extLst>
              <a:ext uri="{FF2B5EF4-FFF2-40B4-BE49-F238E27FC236}">
                <a16:creationId xmlns:a16="http://schemas.microsoft.com/office/drawing/2014/main" id="{F7C0867B-06BC-47B0-9F9D-0E3A42387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245" y="3560225"/>
            <a:ext cx="4232115" cy="2823614"/>
          </a:xfrm>
          <a:prstGeom prst="rect">
            <a:avLst/>
          </a:prstGeom>
          <a:solidFill>
            <a:srgbClr val="FFBA5B"/>
          </a:solidFill>
          <a:effectLst>
            <a:softEdge rad="317500"/>
          </a:effectLst>
        </p:spPr>
      </p:pic>
      <p:pic>
        <p:nvPicPr>
          <p:cNvPr id="9" name="Picture 4" descr="cute car illustration - Google Search | Decoração de festa ...">
            <a:extLst>
              <a:ext uri="{FF2B5EF4-FFF2-40B4-BE49-F238E27FC236}">
                <a16:creationId xmlns:a16="http://schemas.microsoft.com/office/drawing/2014/main" id="{0CBA8F90-A9BE-4856-BC01-741F0ED3D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135360" y="6531660"/>
            <a:ext cx="499499" cy="2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33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430ACD-D31F-466F-9929-A477FF6458C2}"/>
              </a:ext>
            </a:extLst>
          </p:cNvPr>
          <p:cNvSpPr/>
          <p:nvPr/>
        </p:nvSpPr>
        <p:spPr>
          <a:xfrm>
            <a:off x="784174" y="1271152"/>
            <a:ext cx="2613024" cy="2548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F0F474-CEC3-4B36-A6B9-011E5FA7D99E}"/>
              </a:ext>
            </a:extLst>
          </p:cNvPr>
          <p:cNvSpPr txBox="1"/>
          <p:nvPr/>
        </p:nvSpPr>
        <p:spPr>
          <a:xfrm>
            <a:off x="341203" y="326340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7F82FD-1D0E-413A-A237-03C4E942E24C}"/>
              </a:ext>
            </a:extLst>
          </p:cNvPr>
          <p:cNvSpPr txBox="1"/>
          <p:nvPr/>
        </p:nvSpPr>
        <p:spPr>
          <a:xfrm>
            <a:off x="556356" y="1016339"/>
            <a:ext cx="2840842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항상 웃는 조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항상웃조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^_^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599CB1D-8142-4DBF-8ABD-9A740E094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3615-3FBD-4666-B7E4-F68D6B9B5A83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43C8A08-7F82-4584-9C94-B529349DFDBE}"/>
              </a:ext>
            </a:extLst>
          </p:cNvPr>
          <p:cNvSpPr/>
          <p:nvPr/>
        </p:nvSpPr>
        <p:spPr>
          <a:xfrm>
            <a:off x="3217555" y="2111808"/>
            <a:ext cx="2741982" cy="3177429"/>
          </a:xfrm>
          <a:prstGeom prst="ellipse">
            <a:avLst/>
          </a:prstGeom>
          <a:solidFill>
            <a:srgbClr val="FFE8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78E3619-2F7D-402E-8735-A37529A1B109}"/>
              </a:ext>
            </a:extLst>
          </p:cNvPr>
          <p:cNvSpPr/>
          <p:nvPr/>
        </p:nvSpPr>
        <p:spPr>
          <a:xfrm>
            <a:off x="6260310" y="2111808"/>
            <a:ext cx="2741982" cy="3177429"/>
          </a:xfrm>
          <a:prstGeom prst="ellipse">
            <a:avLst/>
          </a:prstGeom>
          <a:solidFill>
            <a:srgbClr val="FFD8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3D19C3C-0A3D-472E-B114-11FE4E434FE3}"/>
              </a:ext>
            </a:extLst>
          </p:cNvPr>
          <p:cNvSpPr/>
          <p:nvPr/>
        </p:nvSpPr>
        <p:spPr>
          <a:xfrm>
            <a:off x="9303065" y="2111808"/>
            <a:ext cx="2741982" cy="3177429"/>
          </a:xfrm>
          <a:prstGeom prst="ellipse">
            <a:avLst/>
          </a:prstGeom>
          <a:solidFill>
            <a:srgbClr val="FFE8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5888B5B-32C8-4D15-83AD-BC6EA9363308}"/>
              </a:ext>
            </a:extLst>
          </p:cNvPr>
          <p:cNvSpPr/>
          <p:nvPr/>
        </p:nvSpPr>
        <p:spPr>
          <a:xfrm>
            <a:off x="184646" y="2111808"/>
            <a:ext cx="2741982" cy="3177429"/>
          </a:xfrm>
          <a:prstGeom prst="ellipse">
            <a:avLst/>
          </a:prstGeom>
          <a:solidFill>
            <a:srgbClr val="FFD8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B306F86-D538-4C21-8078-0B86C66F2D00}"/>
              </a:ext>
            </a:extLst>
          </p:cNvPr>
          <p:cNvGrpSpPr/>
          <p:nvPr/>
        </p:nvGrpSpPr>
        <p:grpSpPr>
          <a:xfrm>
            <a:off x="592987" y="2639557"/>
            <a:ext cx="11172738" cy="2142295"/>
            <a:chOff x="604562" y="2755305"/>
            <a:chExt cx="11172738" cy="214229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DE133E-E797-4352-9FCB-A93C0AA3AB07}"/>
                </a:ext>
              </a:extLst>
            </p:cNvPr>
            <p:cNvSpPr txBox="1"/>
            <p:nvPr/>
          </p:nvSpPr>
          <p:spPr>
            <a:xfrm>
              <a:off x="726979" y="2790831"/>
              <a:ext cx="840233" cy="3973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김서정</a:t>
              </a:r>
              <a:endPara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E4A6F7-374C-4C3B-8C45-E306F3C40FCD}"/>
                </a:ext>
              </a:extLst>
            </p:cNvPr>
            <p:cNvSpPr txBox="1"/>
            <p:nvPr/>
          </p:nvSpPr>
          <p:spPr>
            <a:xfrm>
              <a:off x="3809868" y="2766841"/>
              <a:ext cx="840233" cy="3973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강가영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1C9569-EAAC-4F7B-B24B-255A5A99A636}"/>
                </a:ext>
              </a:extLst>
            </p:cNvPr>
            <p:cNvSpPr txBox="1"/>
            <p:nvPr/>
          </p:nvSpPr>
          <p:spPr>
            <a:xfrm>
              <a:off x="6816456" y="2755305"/>
              <a:ext cx="852306" cy="3973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김승연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6E0880C-E456-44B8-8BBD-7959B9558F43}"/>
                </a:ext>
              </a:extLst>
            </p:cNvPr>
            <p:cNvSpPr txBox="1"/>
            <p:nvPr/>
          </p:nvSpPr>
          <p:spPr>
            <a:xfrm>
              <a:off x="9888050" y="2766841"/>
              <a:ext cx="840233" cy="3973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전혜진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4AC26D3-DF84-4D26-8570-785280759456}"/>
                </a:ext>
              </a:extLst>
            </p:cNvPr>
            <p:cNvSpPr/>
            <p:nvPr/>
          </p:nvSpPr>
          <p:spPr>
            <a:xfrm>
              <a:off x="604562" y="3297162"/>
              <a:ext cx="2076209" cy="13849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공간정보공학 전공</a:t>
              </a:r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탐색</a:t>
              </a:r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</a:t>
              </a:r>
              <a:r>
                <a:rPr lang="ko-KR" altLang="en-US" sz="14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전처리</a:t>
              </a:r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시각화</a:t>
              </a:r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모델설계 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의사결정나무</a:t>
              </a:r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그래디언트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14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부스팅회귀트리</a:t>
              </a:r>
              <a:endPara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18405FB-B48B-42A4-A0AF-FAE4B21783C0}"/>
                </a:ext>
              </a:extLst>
            </p:cNvPr>
            <p:cNvSpPr/>
            <p:nvPr/>
          </p:nvSpPr>
          <p:spPr>
            <a:xfrm>
              <a:off x="3561660" y="3297162"/>
              <a:ext cx="1890261" cy="16004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메카트로닉스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전공</a:t>
              </a:r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아이디어 도출</a:t>
              </a:r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탐색</a:t>
              </a:r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</a:t>
              </a:r>
              <a:r>
                <a:rPr lang="ko-KR" altLang="en-US" sz="14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전처리</a:t>
              </a:r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모델설계 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14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랜덤포레스트</a:t>
              </a:r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웹사이트 개발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PM</a:t>
              </a:r>
            </a:p>
            <a:p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4EE4D36-733B-47B5-BEF8-82AC9D9F9BBC}"/>
                </a:ext>
              </a:extLst>
            </p:cNvPr>
            <p:cNvSpPr/>
            <p:nvPr/>
          </p:nvSpPr>
          <p:spPr>
            <a:xfrm>
              <a:off x="6596534" y="3297162"/>
              <a:ext cx="1911101" cy="16004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메카트로닉스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전공</a:t>
              </a:r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아이디어 도출</a:t>
              </a:r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탐색</a:t>
              </a:r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</a:t>
              </a:r>
              <a:r>
                <a:rPr lang="ko-KR" altLang="en-US" sz="14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전처리</a:t>
              </a:r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모델설계 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14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랜덤포레스트</a:t>
              </a:r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웹사이트 개발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서버 연동</a:t>
              </a:r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9B2E74C-C2B8-4136-8384-71CFD10E299C}"/>
                </a:ext>
              </a:extLst>
            </p:cNvPr>
            <p:cNvSpPr/>
            <p:nvPr/>
          </p:nvSpPr>
          <p:spPr>
            <a:xfrm>
              <a:off x="9701091" y="3297162"/>
              <a:ext cx="2076209" cy="16004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산업경영공학 전공</a:t>
              </a:r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탐색</a:t>
              </a:r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</a:t>
              </a:r>
              <a:r>
                <a:rPr lang="ko-KR" altLang="en-US" sz="14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전처리</a:t>
              </a:r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시각화</a:t>
              </a:r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모델설계 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의사결정나무</a:t>
              </a:r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그래디언트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14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부스팅회귀트리</a:t>
              </a:r>
              <a:endPara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6" name="Picture 4" descr="cute car illustration - Google Search | Decoração de festa ...">
            <a:extLst>
              <a:ext uri="{FF2B5EF4-FFF2-40B4-BE49-F238E27FC236}">
                <a16:creationId xmlns:a16="http://schemas.microsoft.com/office/drawing/2014/main" id="{40BF9790-AC90-491C-B015-B4BDF2C53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545548" y="6531660"/>
            <a:ext cx="499499" cy="2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6386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93CA90-7ED8-442E-BF0E-FEDBCCDA7876}"/>
              </a:ext>
            </a:extLst>
          </p:cNvPr>
          <p:cNvSpPr txBox="1"/>
          <p:nvPr/>
        </p:nvSpPr>
        <p:spPr>
          <a:xfrm>
            <a:off x="4043710" y="2930823"/>
            <a:ext cx="4104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THANK YOU</a:t>
            </a:r>
            <a:endParaRPr lang="ko-KR" altLang="en-US" sz="5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90451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F0F474-CEC3-4B36-A6B9-011E5FA7D99E}"/>
              </a:ext>
            </a:extLst>
          </p:cNvPr>
          <p:cNvSpPr txBox="1"/>
          <p:nvPr/>
        </p:nvSpPr>
        <p:spPr>
          <a:xfrm>
            <a:off x="341203" y="326340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참고자료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A89D7F-4E47-4A24-8C68-F5F571E2EAA3}"/>
              </a:ext>
            </a:extLst>
          </p:cNvPr>
          <p:cNvSpPr txBox="1"/>
          <p:nvPr/>
        </p:nvSpPr>
        <p:spPr>
          <a:xfrm>
            <a:off x="475570" y="3676817"/>
            <a:ext cx="537327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뉴스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18C91C-EBEC-4FB0-B786-0AAF5020E0D6}"/>
              </a:ext>
            </a:extLst>
          </p:cNvPr>
          <p:cNvSpPr txBox="1"/>
          <p:nvPr/>
        </p:nvSpPr>
        <p:spPr>
          <a:xfrm>
            <a:off x="475570" y="4761605"/>
            <a:ext cx="94128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참고 문헌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5538C9-D9AA-4193-BCC7-1E186E868104}"/>
              </a:ext>
            </a:extLst>
          </p:cNvPr>
          <p:cNvSpPr txBox="1"/>
          <p:nvPr/>
        </p:nvSpPr>
        <p:spPr>
          <a:xfrm>
            <a:off x="475569" y="4011697"/>
            <a:ext cx="5187067" cy="1003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u="sng" dirty="0"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3"/>
              </a:rPr>
              <a:t>https://news.chosun.com/site/data/html_dir/2020/07/08/2020070803047.html?utm_source=naver&amp;utm_medium=original&amp;utm_campaign=news</a:t>
            </a:r>
            <a:endParaRPr lang="en-US" altLang="ko-KR" sz="1000" u="sng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u="sng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https://www.fnnews.com/news/202007201049197658</a:t>
            </a:r>
          </a:p>
          <a:p>
            <a:pPr>
              <a:lnSpc>
                <a:spcPct val="150000"/>
              </a:lnSpc>
            </a:pPr>
            <a:endParaRPr lang="en-US" altLang="ko-KR" sz="1050" u="sng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7FB3EF-AB5E-488E-894D-0314AC1E4F28}"/>
              </a:ext>
            </a:extLst>
          </p:cNvPr>
          <p:cNvSpPr txBox="1"/>
          <p:nvPr/>
        </p:nvSpPr>
        <p:spPr>
          <a:xfrm>
            <a:off x="475570" y="5133231"/>
            <a:ext cx="2954655" cy="575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CCTV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위치설계논문</a:t>
            </a:r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</a:t>
            </a:r>
            <a:r>
              <a:rPr lang="ko-KR" altLang="en-US" sz="11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조명흠</a:t>
            </a:r>
            <a:endParaRPr lang="en-US" altLang="ko-KR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머신러닝기반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범죄발생 위험지역 예측</a:t>
            </a:r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허선영 외</a:t>
            </a:r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C15E14-D241-47D7-BB70-66B3E6E07439}"/>
              </a:ext>
            </a:extLst>
          </p:cNvPr>
          <p:cNvSpPr txBox="1"/>
          <p:nvPr/>
        </p:nvSpPr>
        <p:spPr>
          <a:xfrm>
            <a:off x="8469672" y="3704704"/>
            <a:ext cx="1572866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언어 및 도구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7AD0950-8595-48CE-BEF1-1D8940606370}"/>
              </a:ext>
            </a:extLst>
          </p:cNvPr>
          <p:cNvGrpSpPr/>
          <p:nvPr/>
        </p:nvGrpSpPr>
        <p:grpSpPr>
          <a:xfrm>
            <a:off x="6686239" y="4303785"/>
            <a:ext cx="4655521" cy="2063403"/>
            <a:chOff x="6240894" y="4267675"/>
            <a:chExt cx="5025102" cy="222720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724101D-C555-4737-8225-E5AA50098DE7}"/>
                </a:ext>
              </a:extLst>
            </p:cNvPr>
            <p:cNvGrpSpPr/>
            <p:nvPr/>
          </p:nvGrpSpPr>
          <p:grpSpPr>
            <a:xfrm>
              <a:off x="7913862" y="5525271"/>
              <a:ext cx="3244317" cy="969611"/>
              <a:chOff x="7487421" y="5121684"/>
              <a:chExt cx="3894190" cy="1163835"/>
            </a:xfrm>
          </p:grpSpPr>
          <p:pic>
            <p:nvPicPr>
              <p:cNvPr id="5122" name="Picture 2" descr="Python Logo PNG Transparent Images | PNG All">
                <a:extLst>
                  <a:ext uri="{FF2B5EF4-FFF2-40B4-BE49-F238E27FC236}">
                    <a16:creationId xmlns:a16="http://schemas.microsoft.com/office/drawing/2014/main" id="{36B4C336-167D-42B1-AA0F-6AEAAE6CF1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7421" y="5121684"/>
                <a:ext cx="2174343" cy="10871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4" name="Picture 4" descr="엑셀 - 해시넷">
                <a:extLst>
                  <a:ext uri="{FF2B5EF4-FFF2-40B4-BE49-F238E27FC236}">
                    <a16:creationId xmlns:a16="http://schemas.microsoft.com/office/drawing/2014/main" id="{B9FF0A58-5C0D-49F2-8D96-6D0B06D627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38869" y="5314148"/>
                <a:ext cx="1942742" cy="9713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D125D46-1536-48BB-B2BB-608824369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45042" y="5825897"/>
              <a:ext cx="1757016" cy="45559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2EA9706-8271-4346-9D7D-980F1FB20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83565" y="4370905"/>
              <a:ext cx="982431" cy="1289441"/>
            </a:xfrm>
            <a:prstGeom prst="rect">
              <a:avLst/>
            </a:prstGeom>
          </p:spPr>
        </p:pic>
        <p:pic>
          <p:nvPicPr>
            <p:cNvPr id="3076" name="Picture 4" descr="Html Logo Images, Stock Photos &amp; Vectors | Shutterstock">
              <a:extLst>
                <a:ext uri="{FF2B5EF4-FFF2-40B4-BE49-F238E27FC236}">
                  <a16:creationId xmlns:a16="http://schemas.microsoft.com/office/drawing/2014/main" id="{AABE6171-9C98-4588-9266-6754A45E7E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49"/>
            <a:stretch/>
          </p:blipFill>
          <p:spPr bwMode="auto">
            <a:xfrm>
              <a:off x="9014770" y="4267675"/>
              <a:ext cx="1205323" cy="1213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Amazon Web Services (AWS) - Cloud Computing Services">
              <a:extLst>
                <a:ext uri="{FF2B5EF4-FFF2-40B4-BE49-F238E27FC236}">
                  <a16:creationId xmlns:a16="http://schemas.microsoft.com/office/drawing/2014/main" id="{9B232148-2F24-4054-A1CB-B8B681C351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0894" y="5001143"/>
              <a:ext cx="1484144" cy="779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사이킷런(scikit-learn)으로 학습한 모델 저장하기 - gaussian37">
              <a:extLst>
                <a:ext uri="{FF2B5EF4-FFF2-40B4-BE49-F238E27FC236}">
                  <a16:creationId xmlns:a16="http://schemas.microsoft.com/office/drawing/2014/main" id="{9A396361-E29E-4356-A94F-8496BE37C4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9396" y="4799859"/>
              <a:ext cx="1205323" cy="652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사진(exif)의 GPS 정보를 받아와 카카오 맵으로 띄우기 (only js)">
              <a:extLst>
                <a:ext uri="{FF2B5EF4-FFF2-40B4-BE49-F238E27FC236}">
                  <a16:creationId xmlns:a16="http://schemas.microsoft.com/office/drawing/2014/main" id="{AD77EB49-FB0A-45F1-80B6-B25B6B43EB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23" t="24713" r="13840" b="23563"/>
            <a:stretch/>
          </p:blipFill>
          <p:spPr bwMode="auto">
            <a:xfrm>
              <a:off x="6659724" y="4328454"/>
              <a:ext cx="1254138" cy="479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15" name="표 4">
            <a:extLst>
              <a:ext uri="{FF2B5EF4-FFF2-40B4-BE49-F238E27FC236}">
                <a16:creationId xmlns:a16="http://schemas.microsoft.com/office/drawing/2014/main" id="{9984E73F-C869-4C05-83AC-9AD0F43B9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939852"/>
              </p:ext>
            </p:extLst>
          </p:nvPr>
        </p:nvGraphicFramePr>
        <p:xfrm>
          <a:off x="1402771" y="1417964"/>
          <a:ext cx="9493644" cy="17830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27509">
                  <a:extLst>
                    <a:ext uri="{9D8B030D-6E8A-4147-A177-3AD203B41FA5}">
                      <a16:colId xmlns:a16="http://schemas.microsoft.com/office/drawing/2014/main" val="2425435656"/>
                    </a:ext>
                  </a:extLst>
                </a:gridCol>
                <a:gridCol w="3701587">
                  <a:extLst>
                    <a:ext uri="{9D8B030D-6E8A-4147-A177-3AD203B41FA5}">
                      <a16:colId xmlns:a16="http://schemas.microsoft.com/office/drawing/2014/main" val="2248419373"/>
                    </a:ext>
                  </a:extLst>
                </a:gridCol>
                <a:gridCol w="3164548">
                  <a:extLst>
                    <a:ext uri="{9D8B030D-6E8A-4147-A177-3AD203B41FA5}">
                      <a16:colId xmlns:a16="http://schemas.microsoft.com/office/drawing/2014/main" val="2428933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출처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기준연도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1756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공공데이터포털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서울 강남구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cctv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현황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활용 용도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8425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TAAS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도로명 기반 교통사고 분석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2017-2018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8799556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도로교통공단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교통사고 다발지점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2019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86932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서울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열린데이터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광장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서울 강남구 어린이 보호구역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2019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136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7193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A68797-DEE4-470F-9324-0C57B9CF35E3}"/>
              </a:ext>
            </a:extLst>
          </p:cNvPr>
          <p:cNvSpPr txBox="1"/>
          <p:nvPr/>
        </p:nvSpPr>
        <p:spPr>
          <a:xfrm>
            <a:off x="341203" y="326340"/>
            <a:ext cx="2279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주제 선정 배경</a:t>
            </a:r>
          </a:p>
        </p:txBody>
      </p:sp>
      <p:sp>
        <p:nvSpPr>
          <p:cNvPr id="4" name="1/2 액자 3">
            <a:extLst>
              <a:ext uri="{FF2B5EF4-FFF2-40B4-BE49-F238E27FC236}">
                <a16:creationId xmlns:a16="http://schemas.microsoft.com/office/drawing/2014/main" id="{6B79796F-82DF-4A7A-923A-E619FDA9812E}"/>
              </a:ext>
            </a:extLst>
          </p:cNvPr>
          <p:cNvSpPr/>
          <p:nvPr/>
        </p:nvSpPr>
        <p:spPr>
          <a:xfrm rot="8100000">
            <a:off x="2596908" y="388021"/>
            <a:ext cx="338300" cy="338300"/>
          </a:xfrm>
          <a:prstGeom prst="halfFrame">
            <a:avLst>
              <a:gd name="adj1" fmla="val 20322"/>
              <a:gd name="adj2" fmla="val 19086"/>
            </a:avLst>
          </a:prstGeom>
          <a:solidFill>
            <a:srgbClr val="F5C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019053-A768-488A-B161-A55139134C71}"/>
              </a:ext>
            </a:extLst>
          </p:cNvPr>
          <p:cNvSpPr txBox="1"/>
          <p:nvPr/>
        </p:nvSpPr>
        <p:spPr>
          <a:xfrm>
            <a:off x="3136965" y="372505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스쿨존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교통사고 상황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828EF8CF-332D-4ADD-8894-E527B9667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3615-3FBD-4666-B7E4-F68D6B9B5A83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2050" name="Picture 2" descr=" ※ 이미지를 누르면 크게 볼 수 있습니다.">
            <a:extLst>
              <a:ext uri="{FF2B5EF4-FFF2-40B4-BE49-F238E27FC236}">
                <a16:creationId xmlns:a16="http://schemas.microsoft.com/office/drawing/2014/main" id="{3648E34B-EF76-4346-B4D0-E521DB519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364" y="1103243"/>
            <a:ext cx="4317271" cy="51191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ute car illustration - Google Search | Decoração de festa ...">
            <a:extLst>
              <a:ext uri="{FF2B5EF4-FFF2-40B4-BE49-F238E27FC236}">
                <a16:creationId xmlns:a16="http://schemas.microsoft.com/office/drawing/2014/main" id="{B0716B22-A776-42D5-94B6-47EEA7652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1439" y="6531660"/>
            <a:ext cx="499499" cy="2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805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E8F8FB6-A96D-488B-8BA9-37C0D093B83E}"/>
              </a:ext>
            </a:extLst>
          </p:cNvPr>
          <p:cNvSpPr/>
          <p:nvPr/>
        </p:nvSpPr>
        <p:spPr>
          <a:xfrm>
            <a:off x="6566357" y="6116417"/>
            <a:ext cx="1195000" cy="212018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155F5AB-7153-4396-93A1-F5C56B29A232}"/>
              </a:ext>
            </a:extLst>
          </p:cNvPr>
          <p:cNvSpPr/>
          <p:nvPr/>
        </p:nvSpPr>
        <p:spPr>
          <a:xfrm>
            <a:off x="7498468" y="5658888"/>
            <a:ext cx="1692840" cy="212018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51FAD5-EA6A-4F97-8BA5-3229D0AFF874}"/>
              </a:ext>
            </a:extLst>
          </p:cNvPr>
          <p:cNvSpPr txBox="1"/>
          <p:nvPr/>
        </p:nvSpPr>
        <p:spPr>
          <a:xfrm>
            <a:off x="341203" y="326340"/>
            <a:ext cx="2279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주제 선정 배경</a:t>
            </a:r>
          </a:p>
        </p:txBody>
      </p:sp>
      <p:sp>
        <p:nvSpPr>
          <p:cNvPr id="14" name="1/2 액자 13">
            <a:extLst>
              <a:ext uri="{FF2B5EF4-FFF2-40B4-BE49-F238E27FC236}">
                <a16:creationId xmlns:a16="http://schemas.microsoft.com/office/drawing/2014/main" id="{19EC6D62-25FE-4E73-A0EE-74C6916001B7}"/>
              </a:ext>
            </a:extLst>
          </p:cNvPr>
          <p:cNvSpPr/>
          <p:nvPr/>
        </p:nvSpPr>
        <p:spPr>
          <a:xfrm rot="8100000">
            <a:off x="2596908" y="388021"/>
            <a:ext cx="338300" cy="338300"/>
          </a:xfrm>
          <a:prstGeom prst="halfFrame">
            <a:avLst>
              <a:gd name="adj1" fmla="val 20322"/>
              <a:gd name="adj2" fmla="val 19086"/>
            </a:avLst>
          </a:prstGeom>
          <a:solidFill>
            <a:srgbClr val="F5C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9DB406-FA21-4772-AA62-4E109827AC3B}"/>
              </a:ext>
            </a:extLst>
          </p:cNvPr>
          <p:cNvSpPr txBox="1"/>
          <p:nvPr/>
        </p:nvSpPr>
        <p:spPr>
          <a:xfrm>
            <a:off x="3136965" y="372505"/>
            <a:ext cx="2779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Sz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wannabe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목표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3582EC-7A8A-4925-A5C9-B8217382CB55}"/>
              </a:ext>
            </a:extLst>
          </p:cNvPr>
          <p:cNvSpPr txBox="1"/>
          <p:nvPr/>
        </p:nvSpPr>
        <p:spPr>
          <a:xfrm>
            <a:off x="2526843" y="5413376"/>
            <a:ext cx="7125669" cy="971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머신러닝을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통해 강남구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스쿨존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내 교통사고 발생 위험 지역을 예측하고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앱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또는 웹 사이트에서 그 지역의 사고 위험도를 알려준다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A29D6BD-8934-459E-8734-E1470E6826AC}"/>
              </a:ext>
            </a:extLst>
          </p:cNvPr>
          <p:cNvGrpSpPr/>
          <p:nvPr/>
        </p:nvGrpSpPr>
        <p:grpSpPr>
          <a:xfrm>
            <a:off x="4017897" y="1296310"/>
            <a:ext cx="4156205" cy="3947110"/>
            <a:chOff x="4017897" y="1340154"/>
            <a:chExt cx="4156205" cy="394711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500B5F8-462F-4B68-8503-19D20AD2935C}"/>
                </a:ext>
              </a:extLst>
            </p:cNvPr>
            <p:cNvSpPr/>
            <p:nvPr/>
          </p:nvSpPr>
          <p:spPr>
            <a:xfrm>
              <a:off x="4017897" y="1340154"/>
              <a:ext cx="4156205" cy="3947110"/>
            </a:xfrm>
            <a:prstGeom prst="rect">
              <a:avLst/>
            </a:prstGeom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9EF99D3-B3B6-4847-9CD3-43822FA9DC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482" t="26222" r="37403" b="4636"/>
            <a:stretch/>
          </p:blipFill>
          <p:spPr>
            <a:xfrm>
              <a:off x="4017898" y="1340154"/>
              <a:ext cx="4156204" cy="3947110"/>
            </a:xfrm>
            <a:prstGeom prst="rect">
              <a:avLst/>
            </a:prstGeom>
          </p:spPr>
        </p:pic>
      </p:grp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ACDDACF2-9255-43DD-B18F-DE65D3240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3615-3FBD-4666-B7E4-F68D6B9B5A83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23" name="Picture 4" descr="cute car illustration - Google Search | Decoração de festa ...">
            <a:extLst>
              <a:ext uri="{FF2B5EF4-FFF2-40B4-BE49-F238E27FC236}">
                <a16:creationId xmlns:a16="http://schemas.microsoft.com/office/drawing/2014/main" id="{A5ED15DC-5875-4936-8A42-5CF25A434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00938" y="6531660"/>
            <a:ext cx="499499" cy="2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917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67D158-4EE4-4BF5-BD10-F92BE8C519A1}"/>
              </a:ext>
            </a:extLst>
          </p:cNvPr>
          <p:cNvSpPr txBox="1"/>
          <p:nvPr/>
        </p:nvSpPr>
        <p:spPr>
          <a:xfrm>
            <a:off x="341203" y="326340"/>
            <a:ext cx="1954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분석</a:t>
            </a:r>
          </a:p>
        </p:txBody>
      </p:sp>
      <p:sp>
        <p:nvSpPr>
          <p:cNvPr id="5" name="1/2 액자 4">
            <a:extLst>
              <a:ext uri="{FF2B5EF4-FFF2-40B4-BE49-F238E27FC236}">
                <a16:creationId xmlns:a16="http://schemas.microsoft.com/office/drawing/2014/main" id="{6F0A0F13-842D-4CEC-AF89-C60A7731678B}"/>
              </a:ext>
            </a:extLst>
          </p:cNvPr>
          <p:cNvSpPr/>
          <p:nvPr/>
        </p:nvSpPr>
        <p:spPr>
          <a:xfrm rot="8100000">
            <a:off x="2291292" y="388021"/>
            <a:ext cx="338300" cy="338300"/>
          </a:xfrm>
          <a:prstGeom prst="halfFrame">
            <a:avLst>
              <a:gd name="adj1" fmla="val 20322"/>
              <a:gd name="adj2" fmla="val 19086"/>
            </a:avLst>
          </a:prstGeom>
          <a:solidFill>
            <a:srgbClr val="F5C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1BBD57-EA09-4EA5-8EFC-A7C0C83EB4DC}"/>
              </a:ext>
            </a:extLst>
          </p:cNvPr>
          <p:cNvSpPr txBox="1"/>
          <p:nvPr/>
        </p:nvSpPr>
        <p:spPr>
          <a:xfrm>
            <a:off x="2872805" y="372505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도로명 기반 교통사고 분석 데이터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FFDDAF-1B79-4AC4-83B5-7339BFA46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52" y="1196671"/>
            <a:ext cx="6164423" cy="3791351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177A22C0-48E2-48A9-902D-70C118BCA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3615-3FBD-4666-B7E4-F68D6B9B5A83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6CACE2B-9889-4660-8ADC-4CDD1B2F5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954" y="2945430"/>
            <a:ext cx="5425394" cy="307821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4" descr="cute car illustration - Google Search | Decoração de festa ...">
            <a:extLst>
              <a:ext uri="{FF2B5EF4-FFF2-40B4-BE49-F238E27FC236}">
                <a16:creationId xmlns:a16="http://schemas.microsoft.com/office/drawing/2014/main" id="{DEE695C1-4391-4F94-A52D-1CD6E3D57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18393" y="6531660"/>
            <a:ext cx="499499" cy="2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885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2C8FA42-C394-42A9-8058-8F10F657B841}"/>
              </a:ext>
            </a:extLst>
          </p:cNvPr>
          <p:cNvGrpSpPr/>
          <p:nvPr/>
        </p:nvGrpSpPr>
        <p:grpSpPr>
          <a:xfrm>
            <a:off x="1948027" y="1207111"/>
            <a:ext cx="8295946" cy="5309870"/>
            <a:chOff x="2138883" y="1082449"/>
            <a:chExt cx="7987260" cy="511229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331F7BA-0C47-41A4-A69B-713054AC8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8883" y="1082449"/>
              <a:ext cx="7987260" cy="511229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D3D0B9F-C909-43B3-BF60-5B7B4D4DB755}"/>
                </a:ext>
              </a:extLst>
            </p:cNvPr>
            <p:cNvSpPr/>
            <p:nvPr/>
          </p:nvSpPr>
          <p:spPr>
            <a:xfrm>
              <a:off x="8321040" y="2032000"/>
              <a:ext cx="345440" cy="308864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EFEE2AEF-B449-45CB-8B4D-CF5D988B2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3615-3FBD-4666-B7E4-F68D6B9B5A83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F4749D-F497-45C9-A0B5-7D3B9A6DC812}"/>
              </a:ext>
            </a:extLst>
          </p:cNvPr>
          <p:cNvSpPr txBox="1"/>
          <p:nvPr/>
        </p:nvSpPr>
        <p:spPr>
          <a:xfrm>
            <a:off x="341203" y="326340"/>
            <a:ext cx="1954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분석</a:t>
            </a:r>
          </a:p>
        </p:txBody>
      </p:sp>
      <p:sp>
        <p:nvSpPr>
          <p:cNvPr id="22" name="1/2 액자 21">
            <a:extLst>
              <a:ext uri="{FF2B5EF4-FFF2-40B4-BE49-F238E27FC236}">
                <a16:creationId xmlns:a16="http://schemas.microsoft.com/office/drawing/2014/main" id="{9DB73A27-5274-47B2-BABE-7A061E79BA6B}"/>
              </a:ext>
            </a:extLst>
          </p:cNvPr>
          <p:cNvSpPr/>
          <p:nvPr/>
        </p:nvSpPr>
        <p:spPr>
          <a:xfrm rot="8100000">
            <a:off x="2291292" y="388021"/>
            <a:ext cx="338300" cy="338300"/>
          </a:xfrm>
          <a:prstGeom prst="halfFrame">
            <a:avLst>
              <a:gd name="adj1" fmla="val 20322"/>
              <a:gd name="adj2" fmla="val 19086"/>
            </a:avLst>
          </a:prstGeom>
          <a:solidFill>
            <a:srgbClr val="F5C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C7F9E9-7F84-489E-863F-F86FBCFE6062}"/>
              </a:ext>
            </a:extLst>
          </p:cNvPr>
          <p:cNvSpPr txBox="1"/>
          <p:nvPr/>
        </p:nvSpPr>
        <p:spPr>
          <a:xfrm>
            <a:off x="2872805" y="372505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도로명 기반 교통사고 분석 데이터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6" name="Picture 4" descr="cute car illustration - Google Search | Decoração de festa ...">
            <a:extLst>
              <a:ext uri="{FF2B5EF4-FFF2-40B4-BE49-F238E27FC236}">
                <a16:creationId xmlns:a16="http://schemas.microsoft.com/office/drawing/2014/main" id="{5D05FF97-389D-4CDC-A224-BA8D8A4A8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31753" y="6531660"/>
            <a:ext cx="499499" cy="2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038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C6869A-5827-4C2C-8418-E2925270F882}"/>
              </a:ext>
            </a:extLst>
          </p:cNvPr>
          <p:cNvSpPr txBox="1"/>
          <p:nvPr/>
        </p:nvSpPr>
        <p:spPr>
          <a:xfrm>
            <a:off x="341203" y="326340"/>
            <a:ext cx="2015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분석</a:t>
            </a:r>
          </a:p>
        </p:txBody>
      </p:sp>
      <p:sp>
        <p:nvSpPr>
          <p:cNvPr id="5" name="1/2 액자 4">
            <a:extLst>
              <a:ext uri="{FF2B5EF4-FFF2-40B4-BE49-F238E27FC236}">
                <a16:creationId xmlns:a16="http://schemas.microsoft.com/office/drawing/2014/main" id="{D899B2AD-23A2-4ED0-8F90-7823843665C6}"/>
              </a:ext>
            </a:extLst>
          </p:cNvPr>
          <p:cNvSpPr/>
          <p:nvPr/>
        </p:nvSpPr>
        <p:spPr>
          <a:xfrm rot="8100000">
            <a:off x="2291292" y="388021"/>
            <a:ext cx="338300" cy="338300"/>
          </a:xfrm>
          <a:prstGeom prst="halfFrame">
            <a:avLst>
              <a:gd name="adj1" fmla="val 20322"/>
              <a:gd name="adj2" fmla="val 19086"/>
            </a:avLst>
          </a:prstGeom>
          <a:solidFill>
            <a:srgbClr val="F5C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5E05CD-936C-4A4F-A791-D4D36763FA70}"/>
              </a:ext>
            </a:extLst>
          </p:cNvPr>
          <p:cNvSpPr txBox="1"/>
          <p:nvPr/>
        </p:nvSpPr>
        <p:spPr>
          <a:xfrm>
            <a:off x="2872805" y="372505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도로명 기반 교통사고 분석 데이터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2D3B98D-DB13-4066-819C-21B7CF34A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18" y="1457172"/>
            <a:ext cx="11657964" cy="42484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A3B171A-D8E8-4BC3-B186-AA0295F9E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3615-3FBD-4666-B7E4-F68D6B9B5A83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03F96C-A1B5-4956-9448-086D32B3C878}"/>
              </a:ext>
            </a:extLst>
          </p:cNvPr>
          <p:cNvSpPr txBox="1"/>
          <p:nvPr/>
        </p:nvSpPr>
        <p:spPr>
          <a:xfrm>
            <a:off x="5310331" y="5794750"/>
            <a:ext cx="1521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전 데이터</a:t>
            </a:r>
          </a:p>
        </p:txBody>
      </p:sp>
      <p:pic>
        <p:nvPicPr>
          <p:cNvPr id="15" name="Picture 4" descr="cute car illustration - Google Search | Decoração de festa ...">
            <a:extLst>
              <a:ext uri="{FF2B5EF4-FFF2-40B4-BE49-F238E27FC236}">
                <a16:creationId xmlns:a16="http://schemas.microsoft.com/office/drawing/2014/main" id="{83A06C19-42A5-422F-854B-30B3A0498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21728" y="6531660"/>
            <a:ext cx="499499" cy="2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437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ute car illustration - Google Search | Decoração de festa ...">
            <a:extLst>
              <a:ext uri="{FF2B5EF4-FFF2-40B4-BE49-F238E27FC236}">
                <a16:creationId xmlns:a16="http://schemas.microsoft.com/office/drawing/2014/main" id="{8C9FF66A-79FE-45CC-A697-ED398B5B7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60943" y="6531660"/>
            <a:ext cx="499499" cy="2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C6869A-5827-4C2C-8418-E2925270F882}"/>
              </a:ext>
            </a:extLst>
          </p:cNvPr>
          <p:cNvSpPr txBox="1"/>
          <p:nvPr/>
        </p:nvSpPr>
        <p:spPr>
          <a:xfrm>
            <a:off x="341203" y="326340"/>
            <a:ext cx="2015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분석</a:t>
            </a:r>
          </a:p>
        </p:txBody>
      </p:sp>
      <p:sp>
        <p:nvSpPr>
          <p:cNvPr id="5" name="1/2 액자 4">
            <a:extLst>
              <a:ext uri="{FF2B5EF4-FFF2-40B4-BE49-F238E27FC236}">
                <a16:creationId xmlns:a16="http://schemas.microsoft.com/office/drawing/2014/main" id="{D899B2AD-23A2-4ED0-8F90-7823843665C6}"/>
              </a:ext>
            </a:extLst>
          </p:cNvPr>
          <p:cNvSpPr/>
          <p:nvPr/>
        </p:nvSpPr>
        <p:spPr>
          <a:xfrm rot="8100000">
            <a:off x="2291292" y="388021"/>
            <a:ext cx="338300" cy="338300"/>
          </a:xfrm>
          <a:prstGeom prst="halfFrame">
            <a:avLst>
              <a:gd name="adj1" fmla="val 20322"/>
              <a:gd name="adj2" fmla="val 19086"/>
            </a:avLst>
          </a:prstGeom>
          <a:solidFill>
            <a:srgbClr val="F5C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5E05CD-936C-4A4F-A791-D4D36763FA70}"/>
              </a:ext>
            </a:extLst>
          </p:cNvPr>
          <p:cNvSpPr txBox="1"/>
          <p:nvPr/>
        </p:nvSpPr>
        <p:spPr>
          <a:xfrm>
            <a:off x="2872805" y="372505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도로명 기반 교통사고 분석 데이터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2D3B98D-DB13-4066-819C-21B7CF34A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018" y="1457172"/>
            <a:ext cx="11657964" cy="42484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55E61C7-67B5-40B8-9266-5DAE67863E49}"/>
              </a:ext>
            </a:extLst>
          </p:cNvPr>
          <p:cNvSpPr/>
          <p:nvPr/>
        </p:nvSpPr>
        <p:spPr>
          <a:xfrm>
            <a:off x="0" y="-20826"/>
            <a:ext cx="12192000" cy="6878826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70992-5555-41EE-AFA0-6AA645E92FBC}"/>
              </a:ext>
            </a:extLst>
          </p:cNvPr>
          <p:cNvSpPr txBox="1"/>
          <p:nvPr/>
        </p:nvSpPr>
        <p:spPr>
          <a:xfrm>
            <a:off x="1445490" y="960672"/>
            <a:ext cx="9251251" cy="5021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accent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강남구 데이터 외 </a:t>
            </a:r>
            <a:r>
              <a:rPr lang="ko-KR" altLang="en-US" sz="2400" i="1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삭제</a:t>
            </a:r>
            <a:endParaRPr lang="en-US" altLang="ko-KR" sz="2400" i="1" dirty="0">
              <a:solidFill>
                <a:srgbClr val="FF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accent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사고 번호</a:t>
            </a:r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400" b="1" i="1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삭제</a:t>
            </a:r>
            <a:endParaRPr lang="en-US" altLang="ko-KR" sz="2400" b="1" i="1" dirty="0">
              <a:solidFill>
                <a:srgbClr val="FF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accent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사고 일시 </a:t>
            </a:r>
            <a:r>
              <a:rPr lang="en-US" altLang="ko-KR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연도</a:t>
            </a:r>
            <a:r>
              <a:rPr lang="en-US" altLang="ko-KR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월</a:t>
            </a:r>
            <a:r>
              <a:rPr lang="en-US" altLang="ko-KR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일</a:t>
            </a:r>
            <a:r>
              <a:rPr lang="en-US" altLang="ko-KR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시로 </a:t>
            </a:r>
            <a:r>
              <a:rPr lang="ko-KR" altLang="en-US" sz="2400" b="1" i="1" dirty="0">
                <a:solidFill>
                  <a:srgbClr val="C198E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분류</a:t>
            </a:r>
            <a:endParaRPr lang="en-US" altLang="ko-KR" sz="2400" b="1" i="1" dirty="0">
              <a:solidFill>
                <a:srgbClr val="C198E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 err="1">
                <a:solidFill>
                  <a:schemeClr val="accent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시군구</a:t>
            </a:r>
            <a:r>
              <a:rPr lang="en-US" altLang="ko-KR" sz="2400" dirty="0">
                <a:solidFill>
                  <a:schemeClr val="accent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chemeClr val="accent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도로명</a:t>
            </a:r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위도</a:t>
            </a:r>
            <a:r>
              <a:rPr lang="en-US" altLang="ko-KR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경도</a:t>
            </a:r>
            <a:r>
              <a:rPr lang="ko-KR" altLang="en-US" sz="2400" i="1" dirty="0">
                <a:solidFill>
                  <a:srgbClr val="92D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변환</a:t>
            </a:r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  후 속성 </a:t>
            </a:r>
            <a:r>
              <a:rPr lang="ko-KR" altLang="en-US" sz="2400" i="1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추가</a:t>
            </a:r>
            <a:r>
              <a:rPr lang="en-US" altLang="ko-KR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24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지오코딩</a:t>
            </a:r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 활용</a:t>
            </a:r>
            <a:r>
              <a:rPr lang="en-US" altLang="ko-KR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)</a:t>
            </a:r>
            <a:endParaRPr lang="en-US" altLang="ko-KR" sz="2400" i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FFC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사고내용 </a:t>
            </a:r>
            <a:r>
              <a:rPr lang="en-US" altLang="ko-KR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2400" dirty="0">
                <a:solidFill>
                  <a:srgbClr val="FFC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사망자수</a:t>
            </a:r>
            <a:r>
              <a:rPr lang="en-US" altLang="ko-KR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중상자수</a:t>
            </a:r>
            <a:r>
              <a:rPr lang="en-US" altLang="ko-KR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경상자수</a:t>
            </a:r>
            <a:r>
              <a:rPr lang="en-US" altLang="ko-KR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부상신고자수 데이터</a:t>
            </a:r>
            <a:r>
              <a:rPr lang="ko-KR" altLang="en-US" sz="2400" dirty="0">
                <a:solidFill>
                  <a:srgbClr val="FFC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400" i="1" dirty="0">
                <a:solidFill>
                  <a:srgbClr val="C198E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분류</a:t>
            </a:r>
            <a:endParaRPr lang="en-US" altLang="ko-KR" sz="2400" i="1" dirty="0">
              <a:solidFill>
                <a:srgbClr val="C198E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FFC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사고 유형  </a:t>
            </a:r>
            <a:r>
              <a:rPr lang="en-US" altLang="ko-KR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-&gt; </a:t>
            </a:r>
            <a:r>
              <a:rPr lang="ko-KR" altLang="en-US" sz="24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차대차</a:t>
            </a:r>
            <a:r>
              <a:rPr lang="en-US" altLang="ko-KR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차대사람으로 </a:t>
            </a:r>
            <a:r>
              <a:rPr lang="ko-KR" altLang="en-US" sz="2400" i="1" dirty="0">
                <a:solidFill>
                  <a:srgbClr val="C198E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분류</a:t>
            </a:r>
            <a:endParaRPr lang="en-US" altLang="ko-KR" sz="2400" i="1" dirty="0">
              <a:solidFill>
                <a:srgbClr val="C198E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accent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법규 위반</a:t>
            </a:r>
            <a:r>
              <a:rPr lang="en-US" altLang="ko-KR" sz="2400" dirty="0">
                <a:solidFill>
                  <a:schemeClr val="accent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chemeClr val="accent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노면 상태 </a:t>
            </a:r>
            <a:r>
              <a:rPr lang="ko-KR" altLang="en-US" sz="2400" i="1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삭제</a:t>
            </a:r>
            <a:endParaRPr lang="en-US" altLang="ko-KR" sz="2400" i="1" dirty="0">
              <a:solidFill>
                <a:srgbClr val="FF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accent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기상 상태 </a:t>
            </a:r>
            <a:r>
              <a:rPr lang="en-US" altLang="ko-KR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기타 항목 데이터 맑음</a:t>
            </a:r>
            <a:r>
              <a:rPr lang="en-US" altLang="ko-KR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흐림 데이터 양 비율로 랜덤하게 </a:t>
            </a:r>
            <a:r>
              <a:rPr lang="ko-KR" altLang="en-US" sz="2400" i="1" dirty="0">
                <a:solidFill>
                  <a:srgbClr val="C198E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분류</a:t>
            </a:r>
            <a:endParaRPr lang="en-US" altLang="ko-KR" sz="2400" i="1" dirty="0">
              <a:solidFill>
                <a:srgbClr val="C198E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accent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도로 형태 </a:t>
            </a:r>
            <a:r>
              <a:rPr lang="en-US" altLang="ko-KR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기타 항목 제거</a:t>
            </a:r>
            <a:r>
              <a:rPr lang="en-US" altLang="ko-KR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교차로 및 단일로 항목만 </a:t>
            </a:r>
            <a:r>
              <a:rPr lang="ko-KR" altLang="en-US" sz="2400" i="1" dirty="0">
                <a:solidFill>
                  <a:srgbClr val="C198E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분류</a:t>
            </a:r>
            <a:endParaRPr lang="en-US" altLang="ko-KR" sz="2400" i="1" dirty="0">
              <a:solidFill>
                <a:srgbClr val="C198E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A3B171A-D8E8-4BC3-B186-AA0295F9E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3615-3FBD-4666-B7E4-F68D6B9B5A83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6526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</TotalTime>
  <Words>1528</Words>
  <Application>Microsoft Office PowerPoint</Application>
  <PresentationFormat>와이드스크린</PresentationFormat>
  <Paragraphs>434</Paragraphs>
  <Slides>35</Slides>
  <Notes>26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1" baseType="lpstr">
      <vt:lpstr>맑은 고딕</vt:lpstr>
      <vt:lpstr>나눔스퀘어_ac Bold</vt:lpstr>
      <vt:lpstr>Wingdings</vt:lpstr>
      <vt:lpstr>Arial</vt:lpstr>
      <vt:lpstr>나눔스퀘어_ac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Private</dc:creator>
  <cp:lastModifiedBy>강가영</cp:lastModifiedBy>
  <cp:revision>149</cp:revision>
  <dcterms:created xsi:type="dcterms:W3CDTF">2020-08-22T01:53:27Z</dcterms:created>
  <dcterms:modified xsi:type="dcterms:W3CDTF">2020-08-23T13:23:49Z</dcterms:modified>
</cp:coreProperties>
</file>